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85" r:id="rId2"/>
    <p:sldId id="386" r:id="rId3"/>
    <p:sldId id="395" r:id="rId4"/>
    <p:sldId id="396" r:id="rId5"/>
    <p:sldId id="397" r:id="rId6"/>
    <p:sldId id="398" r:id="rId7"/>
    <p:sldId id="399" r:id="rId8"/>
    <p:sldId id="394" r:id="rId9"/>
    <p:sldId id="400" r:id="rId10"/>
    <p:sldId id="401" r:id="rId11"/>
    <p:sldId id="408" r:id="rId12"/>
    <p:sldId id="402" r:id="rId13"/>
    <p:sldId id="393" r:id="rId14"/>
    <p:sldId id="403" r:id="rId15"/>
    <p:sldId id="404" r:id="rId16"/>
    <p:sldId id="405" r:id="rId17"/>
    <p:sldId id="409" r:id="rId18"/>
    <p:sldId id="392" r:id="rId19"/>
    <p:sldId id="407" r:id="rId20"/>
    <p:sldId id="411" r:id="rId21"/>
    <p:sldId id="412" r:id="rId22"/>
    <p:sldId id="413" r:id="rId23"/>
    <p:sldId id="414" r:id="rId24"/>
    <p:sldId id="415" r:id="rId25"/>
    <p:sldId id="416" r:id="rId26"/>
    <p:sldId id="417" r:id="rId27"/>
    <p:sldId id="418" r:id="rId28"/>
    <p:sldId id="419" r:id="rId29"/>
    <p:sldId id="420" r:id="rId30"/>
  </p:sldIdLst>
  <p:sldSz cx="9144000" cy="6858000" type="screen4x3"/>
  <p:notesSz cx="6858000" cy="9144000"/>
  <p:custDataLst>
    <p:tags r:id="rId32"/>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0066"/>
    <a:srgbClr val="003399"/>
    <a:srgbClr val="6EBBD0"/>
    <a:srgbClr val="A7C46E"/>
    <a:srgbClr val="A18CBA"/>
    <a:srgbClr val="660033"/>
    <a:srgbClr val="07AECF"/>
    <a:srgbClr val="FFCE33"/>
    <a:srgbClr val="FFFF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2" autoAdjust="0"/>
  </p:normalViewPr>
  <p:slideViewPr>
    <p:cSldViewPr>
      <p:cViewPr>
        <p:scale>
          <a:sx n="75" d="100"/>
          <a:sy n="75" d="100"/>
        </p:scale>
        <p:origin x="-1338"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2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F62AB-267D-4609-B23B-281D8B93D87D}" type="datetimeFigureOut">
              <a:rPr lang="it-IT" smtClean="0"/>
              <a:pPr/>
              <a:t>05/02/2021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4E723-5A2A-4CE5-998A-9250AB76F8B6}" type="slidenum">
              <a:rPr lang="it-IT" smtClean="0"/>
              <a:pPr/>
              <a:t>‹#›</a:t>
            </a:fld>
            <a:endParaRPr lang="it-IT"/>
          </a:p>
        </p:txBody>
      </p:sp>
    </p:spTree>
    <p:extLst>
      <p:ext uri="{BB962C8B-B14F-4D97-AF65-F5344CB8AC3E}">
        <p14:creationId xmlns:p14="http://schemas.microsoft.com/office/powerpoint/2010/main" xmlns="" val="169688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A4E723-5A2A-4CE5-998A-9250AB76F8B6}"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4E723-5A2A-4CE5-998A-9250AB76F8B6}" type="slidenum">
              <a:rPr lang="it-IT" smtClean="0"/>
              <a:pPr/>
              <a:t>17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4E723-5A2A-4CE5-998A-9250AB76F8B6}" type="slidenum">
              <a:rPr lang="it-IT" smtClean="0"/>
              <a:pPr/>
              <a:t>18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4E723-5A2A-4CE5-998A-9250AB76F8B6}" type="slidenum">
              <a:rPr lang="it-IT" smtClean="0"/>
              <a:pPr/>
              <a:t>19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4E723-5A2A-4CE5-998A-9250AB76F8B6}" type="slidenum">
              <a:rPr lang="it-IT" smtClean="0"/>
              <a:pPr/>
              <a:t>20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4E723-5A2A-4CE5-998A-9250AB76F8B6}" type="slidenum">
              <a:rPr lang="it-IT" smtClean="0"/>
              <a:pPr/>
              <a:t>21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4E723-5A2A-4CE5-998A-9250AB76F8B6}" type="slidenum">
              <a:rPr lang="it-IT" smtClean="0"/>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13.xml"/><Relationship Id="rId3" Type="http://schemas.openxmlformats.org/officeDocument/2006/relationships/tags" Target="../tags/tag10.xml"/><Relationship Id="rId7" Type="http://schemas.openxmlformats.org/officeDocument/2006/relationships/slideMaster" Target="../slideMasters/slideMaster1.xml"/><Relationship Id="rId12" Type="http://schemas.openxmlformats.org/officeDocument/2006/relationships/slide" Target="../slides/slide8.xml"/><Relationship Id="rId2" Type="http://schemas.openxmlformats.org/officeDocument/2006/relationships/tags" Target="../tags/tag9.xml"/><Relationship Id="rId16" Type="http://schemas.openxmlformats.org/officeDocument/2006/relationships/image" Target="../media/image3.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 Target="../slides/slide4.xml"/><Relationship Id="rId5" Type="http://schemas.openxmlformats.org/officeDocument/2006/relationships/tags" Target="../tags/tag12.xml"/><Relationship Id="rId15" Type="http://schemas.openxmlformats.org/officeDocument/2006/relationships/image" Target="../media/image2.png"/><Relationship Id="rId10" Type="http://schemas.openxmlformats.org/officeDocument/2006/relationships/slide" Target="../slides/slide3.xml"/><Relationship Id="rId4" Type="http://schemas.openxmlformats.org/officeDocument/2006/relationships/tags" Target="../tags/tag11.xml"/><Relationship Id="rId9" Type="http://schemas.openxmlformats.org/officeDocument/2006/relationships/image" Target="../media/image1.png"/><Relationship Id="rId14" Type="http://schemas.openxmlformats.org/officeDocument/2006/relationships/slide" Target="../slides/slide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676400" y="1752600"/>
            <a:ext cx="70104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676400" y="1752600"/>
            <a:ext cx="70104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
        <p:nvSpPr>
          <p:cNvPr id="7" name="Segnaposto titolo 1"/>
          <p:cNvSpPr txBox="1">
            <a:spLocks/>
          </p:cNvSpPr>
          <p:nvPr userDrawn="1"/>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smtClean="0">
                <a:ln>
                  <a:noFill/>
                </a:ln>
                <a:solidFill>
                  <a:schemeClr val="tx1"/>
                </a:solidFill>
                <a:effectLst/>
                <a:uLnTx/>
                <a:uFillTx/>
                <a:latin typeface="+mj-lt"/>
                <a:ea typeface="+mj-ea"/>
                <a:cs typeface="+mj-cs"/>
              </a:rPr>
              <a:t>Fare clic per modificare lo stile del titolo</a:t>
            </a:r>
            <a:endParaRPr kumimoji="0" lang="it-IT" sz="4400" b="0" i="0" u="none" strike="noStrike" kern="1200" cap="none" spc="0" normalizeH="0" baseline="0" noProof="0">
              <a:ln>
                <a:noFill/>
              </a:ln>
              <a:solidFill>
                <a:schemeClr val="tx1"/>
              </a:solidFill>
              <a:effectLst/>
              <a:uLnTx/>
              <a:uFillTx/>
              <a:latin typeface="+mj-lt"/>
              <a:ea typeface="+mj-ea"/>
              <a:cs typeface="+mj-cs"/>
            </a:endParaRPr>
          </a:p>
        </p:txBody>
      </p:sp>
      <p:sp>
        <p:nvSpPr>
          <p:cNvPr id="8" name="Segnaposto testo 2"/>
          <p:cNvSpPr>
            <a:spLocks noGrp="1"/>
          </p:cNvSpPr>
          <p:nvPr>
            <p:ph idx="13"/>
          </p:nvPr>
        </p:nvSpPr>
        <p:spPr>
          <a:xfrm>
            <a:off x="1676400" y="1752600"/>
            <a:ext cx="70104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data 3"/>
          <p:cNvSpPr txBox="1">
            <a:spLocks/>
          </p:cNvSpPr>
          <p:nvPr userDrawn="1"/>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5CA7C4-2036-431F-8ED1-DF88832C06AD}" type="datetimeFigureOut">
              <a:rPr kumimoji="0" lang="it-IT"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05/02/2021</a:t>
            </a:fld>
            <a:endParaRPr kumimoji="0" lang="it-IT"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egnaposto numero diapositiva 5"/>
          <p:cNvSpPr txBox="1">
            <a:spLocks/>
          </p:cNvSpPr>
          <p:nvPr userDrawn="1"/>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9EAA2-1EFC-4FE4-AC89-27DC2C7B67A3}" type="slidenum">
              <a:rPr kumimoji="0" lang="it-IT"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ttangolo 1"/>
          <p:cNvSpPr/>
          <p:nvPr userDrawn="1"/>
        </p:nvSpPr>
        <p:spPr>
          <a:xfrm>
            <a:off x="0" y="476882"/>
            <a:ext cx="9144000" cy="6381118"/>
          </a:xfrm>
          <a:prstGeom prst="rect">
            <a:avLst/>
          </a:prstGeom>
          <a:gradFill>
            <a:gsLst>
              <a:gs pos="0">
                <a:srgbClr val="07B8DB"/>
              </a:gs>
              <a:gs pos="100000">
                <a:srgbClr val="6BB7D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3"/>
          <p:cNvSpPr/>
          <p:nvPr userDrawn="1"/>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3" name="Connettore 1 4"/>
          <p:cNvCxnSpPr/>
          <p:nvPr userDrawn="1"/>
        </p:nvCxnSpPr>
        <p:spPr>
          <a:xfrm>
            <a:off x="228600" y="1219200"/>
            <a:ext cx="751517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ttangolo 49"/>
          <p:cNvSpPr/>
          <p:nvPr userDrawn="1"/>
        </p:nvSpPr>
        <p:spPr>
          <a:xfrm>
            <a:off x="5888469" y="95960"/>
            <a:ext cx="3096344" cy="246221"/>
          </a:xfrm>
          <a:prstGeom prst="rect">
            <a:avLst/>
          </a:prstGeom>
        </p:spPr>
        <p:txBody>
          <a:bodyPr wrap="square">
            <a:spAutoFit/>
          </a:bodyPr>
          <a:lstStyle/>
          <a:p>
            <a:pPr algn="r"/>
            <a:r>
              <a:rPr lang="it-IT" sz="1000" b="1" i="1" dirty="0" smtClean="0">
                <a:solidFill>
                  <a:schemeClr val="bg1"/>
                </a:solidFill>
                <a:latin typeface="Albertus Extra Bold" pitchFamily="34" charset="0"/>
              </a:rPr>
              <a:t>Visit pritisajja.info for more such shows...</a:t>
            </a:r>
            <a:endParaRPr lang="it-IT" sz="1000" b="1" i="1" dirty="0">
              <a:solidFill>
                <a:schemeClr val="bg1"/>
              </a:solidFill>
              <a:latin typeface="Albertus Extra Bold" pitchFamily="34" charset="0"/>
            </a:endParaRPr>
          </a:p>
        </p:txBody>
      </p:sp>
      <p:sp>
        <p:nvSpPr>
          <p:cNvPr id="16" name="Rettangolo arrotondato 42"/>
          <p:cNvSpPr/>
          <p:nvPr userDrawn="1"/>
        </p:nvSpPr>
        <p:spPr>
          <a:xfrm rot="16200000">
            <a:off x="4649406" y="3336882"/>
            <a:ext cx="4742489" cy="1777425"/>
          </a:xfrm>
          <a:prstGeom prst="roundRect">
            <a:avLst/>
          </a:prstGeom>
          <a:solidFill>
            <a:schemeClr val="tx1"/>
          </a:solidFill>
          <a:ln w="98425">
            <a:noFill/>
          </a:ln>
          <a:effectLst>
            <a:outerShdw blurRad="393700" dist="152400" dir="5160000" algn="t" rotWithShape="0">
              <a:prstClr val="black">
                <a:alpha val="4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44"/>
          <p:cNvSpPr/>
          <p:nvPr userDrawn="1"/>
        </p:nvSpPr>
        <p:spPr>
          <a:xfrm rot="16200000">
            <a:off x="2590800" y="457200"/>
            <a:ext cx="5181600" cy="7315200"/>
          </a:xfrm>
          <a:prstGeom prst="roundRect">
            <a:avLst>
              <a:gd name="adj" fmla="val 9440"/>
            </a:avLst>
          </a:prstGeom>
          <a:solidFill>
            <a:schemeClr val="tx1"/>
          </a:solidFill>
          <a:ln w="98425">
            <a:solidFill>
              <a:schemeClr val="bg1">
                <a:lumMod val="75000"/>
              </a:schemeClr>
            </a:solidFill>
          </a:ln>
          <a:effectLst>
            <a:glow rad="101600">
              <a:schemeClr val="accent3">
                <a:satMod val="175000"/>
                <a:alpha val="40000"/>
              </a:schemeClr>
            </a:glow>
            <a:outerShdw blurRad="127000" dist="889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18" name="Rettangolo 72"/>
          <p:cNvSpPr/>
          <p:nvPr userDrawn="1"/>
        </p:nvSpPr>
        <p:spPr>
          <a:xfrm>
            <a:off x="216877" y="1307123"/>
            <a:ext cx="1099170"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1000" b="1" dirty="0">
                <a:solidFill>
                  <a:schemeClr val="bg1"/>
                </a:solidFill>
                <a:latin typeface="+mj-lt"/>
              </a:rPr>
              <a:t>Lorem</a:t>
            </a:r>
            <a:r>
              <a:rPr lang="it-IT" sz="1000" dirty="0" smtClean="0">
                <a:solidFill>
                  <a:schemeClr val="bg1"/>
                </a:solidFill>
                <a:latin typeface="+mj-lt"/>
              </a:rPr>
              <a:t/>
            </a:r>
            <a:br>
              <a:rPr lang="it-IT" sz="1000" dirty="0" smtClean="0">
                <a:solidFill>
                  <a:schemeClr val="bg1"/>
                </a:solidFill>
                <a:latin typeface="+mj-lt"/>
              </a:rPr>
            </a:br>
            <a:r>
              <a:rPr lang="it-IT" sz="900" i="1" dirty="0" smtClean="0">
                <a:solidFill>
                  <a:schemeClr val="bg1"/>
                </a:solidFill>
                <a:latin typeface="+mj-lt"/>
              </a:rPr>
              <a:t>Lorem </a:t>
            </a:r>
            <a:r>
              <a:rPr lang="it-IT" sz="900" i="1" dirty="0">
                <a:solidFill>
                  <a:schemeClr val="bg1"/>
                </a:solidFill>
                <a:latin typeface="+mj-lt"/>
              </a:rPr>
              <a:t>ipsum </a:t>
            </a:r>
            <a:r>
              <a:rPr lang="it-IT" sz="900" i="1" dirty="0" smtClean="0">
                <a:solidFill>
                  <a:schemeClr val="bg1"/>
                </a:solidFill>
                <a:latin typeface="+mj-lt"/>
              </a:rPr>
              <a:t>bla bla bla ga ga ga</a:t>
            </a:r>
          </a:p>
          <a:p>
            <a:endParaRPr lang="it-IT" sz="900" dirty="0">
              <a:solidFill>
                <a:schemeClr val="bg1"/>
              </a:solidFill>
              <a:latin typeface="+mj-lt"/>
            </a:endParaRPr>
          </a:p>
          <a:p>
            <a:r>
              <a:rPr lang="it-IT" sz="900" b="1" dirty="0">
                <a:solidFill>
                  <a:srgbClr val="FFE389"/>
                </a:solidFill>
                <a:latin typeface="+mj-lt"/>
              </a:rPr>
              <a:t>Click here to </a:t>
            </a:r>
            <a:r>
              <a:rPr lang="it-IT" sz="900" b="1" dirty="0">
                <a:solidFill>
                  <a:srgbClr val="FFE389"/>
                </a:solidFill>
                <a:latin typeface="Articulate Light" pitchFamily="2" charset="0"/>
              </a:rPr>
              <a:t>view</a:t>
            </a:r>
          </a:p>
        </p:txBody>
      </p:sp>
      <p:pic>
        <p:nvPicPr>
          <p:cNvPr id="19" name="Picture 1" descr="K:\lavoro\algoritmi\gallery\immagini\scaricate\web_hand_mouse_www_click.png"/>
          <p:cNvPicPr>
            <a:picLocks noChangeAspect="1" noChangeArrowheads="1"/>
          </p:cNvPicPr>
          <p:nvPr userDrawn="1">
            <p:custDataLst>
              <p:tags r:id="rId1"/>
            </p:custDataLst>
          </p:nvPr>
        </p:nvPicPr>
        <p:blipFill>
          <a:blip r:embed="rId8" cstate="print"/>
          <a:srcRect/>
          <a:stretch>
            <a:fillRect/>
          </a:stretch>
        </p:blipFill>
        <p:spPr bwMode="auto">
          <a:xfrm rot="16200000" flipH="1">
            <a:off x="1306884" y="1598442"/>
            <a:ext cx="116634" cy="151623"/>
          </a:xfrm>
          <a:prstGeom prst="rect">
            <a:avLst/>
          </a:prstGeom>
          <a:noFill/>
        </p:spPr>
      </p:pic>
      <p:sp>
        <p:nvSpPr>
          <p:cNvPr id="20" name="Rettangolo 74"/>
          <p:cNvSpPr/>
          <p:nvPr userDrawn="1"/>
        </p:nvSpPr>
        <p:spPr>
          <a:xfrm>
            <a:off x="211941" y="2251291"/>
            <a:ext cx="1099170"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1000" b="1" dirty="0" smtClean="0">
                <a:solidFill>
                  <a:schemeClr val="bg1"/>
                </a:solidFill>
                <a:latin typeface="+mj-lt"/>
              </a:rPr>
              <a:t>Lorem</a:t>
            </a:r>
            <a:r>
              <a:rPr lang="it-IT" sz="1000" dirty="0" smtClean="0">
                <a:solidFill>
                  <a:schemeClr val="bg1"/>
                </a:solidFill>
                <a:latin typeface="+mj-lt"/>
              </a:rPr>
              <a:t/>
            </a:r>
            <a:br>
              <a:rPr lang="it-IT" sz="1000" dirty="0" smtClean="0">
                <a:solidFill>
                  <a:schemeClr val="bg1"/>
                </a:solidFill>
                <a:latin typeface="+mj-lt"/>
              </a:rPr>
            </a:br>
            <a:r>
              <a:rPr lang="it-IT" sz="900" i="1" dirty="0" smtClean="0">
                <a:solidFill>
                  <a:schemeClr val="bg1"/>
                </a:solidFill>
                <a:latin typeface="+mj-lt"/>
              </a:rPr>
              <a:t>Lorem ipsum bla bla bla ga ga ga</a:t>
            </a:r>
          </a:p>
          <a:p>
            <a:endParaRPr lang="it-IT" sz="900" dirty="0" smtClean="0">
              <a:solidFill>
                <a:schemeClr val="bg1"/>
              </a:solidFill>
              <a:latin typeface="+mj-lt"/>
            </a:endParaRPr>
          </a:p>
          <a:p>
            <a:r>
              <a:rPr lang="it-IT" sz="900" b="1" dirty="0" smtClean="0">
                <a:solidFill>
                  <a:srgbClr val="FFE389"/>
                </a:solidFill>
                <a:latin typeface="+mj-lt"/>
              </a:rPr>
              <a:t>Click here to view</a:t>
            </a:r>
            <a:endParaRPr lang="it-IT" sz="900" b="1" dirty="0">
              <a:solidFill>
                <a:srgbClr val="FFE389"/>
              </a:solidFill>
              <a:latin typeface="+mj-lt"/>
            </a:endParaRPr>
          </a:p>
        </p:txBody>
      </p:sp>
      <p:pic>
        <p:nvPicPr>
          <p:cNvPr id="21" name="Picture 1" descr="K:\lavoro\algoritmi\gallery\immagini\scaricate\web_hand_mouse_www_click.png"/>
          <p:cNvPicPr>
            <a:picLocks noChangeAspect="1" noChangeArrowheads="1"/>
          </p:cNvPicPr>
          <p:nvPr userDrawn="1">
            <p:custDataLst>
              <p:tags r:id="rId2"/>
            </p:custDataLst>
          </p:nvPr>
        </p:nvPicPr>
        <p:blipFill>
          <a:blip r:embed="rId8" cstate="print"/>
          <a:srcRect/>
          <a:stretch>
            <a:fillRect/>
          </a:stretch>
        </p:blipFill>
        <p:spPr bwMode="auto">
          <a:xfrm rot="16200000" flipH="1">
            <a:off x="1301948" y="2542610"/>
            <a:ext cx="116634" cy="151623"/>
          </a:xfrm>
          <a:prstGeom prst="rect">
            <a:avLst/>
          </a:prstGeom>
          <a:noFill/>
        </p:spPr>
      </p:pic>
      <p:sp>
        <p:nvSpPr>
          <p:cNvPr id="22" name="Rettangolo 76"/>
          <p:cNvSpPr/>
          <p:nvPr userDrawn="1"/>
        </p:nvSpPr>
        <p:spPr>
          <a:xfrm>
            <a:off x="216877" y="3180226"/>
            <a:ext cx="1099170"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1000" b="1" dirty="0">
                <a:solidFill>
                  <a:schemeClr val="bg1"/>
                </a:solidFill>
                <a:latin typeface="+mj-lt"/>
              </a:rPr>
              <a:t>Lorem</a:t>
            </a:r>
            <a:r>
              <a:rPr lang="it-IT" sz="1000" dirty="0" smtClean="0">
                <a:solidFill>
                  <a:schemeClr val="bg1"/>
                </a:solidFill>
                <a:latin typeface="+mj-lt"/>
              </a:rPr>
              <a:t/>
            </a:r>
            <a:br>
              <a:rPr lang="it-IT" sz="1000" dirty="0" smtClean="0">
                <a:solidFill>
                  <a:schemeClr val="bg1"/>
                </a:solidFill>
                <a:latin typeface="+mj-lt"/>
              </a:rPr>
            </a:br>
            <a:r>
              <a:rPr lang="it-IT" sz="900" i="1" dirty="0" smtClean="0">
                <a:solidFill>
                  <a:schemeClr val="bg1"/>
                </a:solidFill>
                <a:latin typeface="+mj-lt"/>
              </a:rPr>
              <a:t>Lorem </a:t>
            </a:r>
            <a:r>
              <a:rPr lang="it-IT" sz="900" i="1" dirty="0">
                <a:solidFill>
                  <a:schemeClr val="bg1"/>
                </a:solidFill>
                <a:latin typeface="+mj-lt"/>
              </a:rPr>
              <a:t>ipsum </a:t>
            </a:r>
            <a:r>
              <a:rPr lang="it-IT" sz="900" i="1" dirty="0" smtClean="0">
                <a:solidFill>
                  <a:schemeClr val="bg1"/>
                </a:solidFill>
                <a:latin typeface="+mj-lt"/>
              </a:rPr>
              <a:t>bla bla bla ga ga ga</a:t>
            </a:r>
          </a:p>
          <a:p>
            <a:endParaRPr lang="it-IT" sz="900" dirty="0">
              <a:solidFill>
                <a:schemeClr val="bg1"/>
              </a:solidFill>
              <a:latin typeface="+mj-lt"/>
            </a:endParaRPr>
          </a:p>
          <a:p>
            <a:r>
              <a:rPr lang="it-IT" sz="900" b="1" dirty="0">
                <a:solidFill>
                  <a:srgbClr val="FFE389"/>
                </a:solidFill>
                <a:latin typeface="+mj-lt"/>
              </a:rPr>
              <a:t>Click here to view</a:t>
            </a:r>
          </a:p>
        </p:txBody>
      </p:sp>
      <p:pic>
        <p:nvPicPr>
          <p:cNvPr id="23" name="Picture 1" descr="K:\lavoro\algoritmi\gallery\immagini\scaricate\web_hand_mouse_www_click.png"/>
          <p:cNvPicPr>
            <a:picLocks noChangeAspect="1" noChangeArrowheads="1"/>
          </p:cNvPicPr>
          <p:nvPr userDrawn="1">
            <p:custDataLst>
              <p:tags r:id="rId3"/>
            </p:custDataLst>
          </p:nvPr>
        </p:nvPicPr>
        <p:blipFill>
          <a:blip r:embed="rId8" cstate="print"/>
          <a:srcRect/>
          <a:stretch>
            <a:fillRect/>
          </a:stretch>
        </p:blipFill>
        <p:spPr bwMode="auto">
          <a:xfrm rot="16200000" flipH="1">
            <a:off x="1306884" y="3506714"/>
            <a:ext cx="116634" cy="151623"/>
          </a:xfrm>
          <a:prstGeom prst="rect">
            <a:avLst/>
          </a:prstGeom>
          <a:noFill/>
        </p:spPr>
      </p:pic>
      <p:cxnSp>
        <p:nvCxnSpPr>
          <p:cNvPr id="24" name="Connettore 1 79"/>
          <p:cNvCxnSpPr/>
          <p:nvPr userDrawn="1"/>
        </p:nvCxnSpPr>
        <p:spPr>
          <a:xfrm>
            <a:off x="293077" y="3101214"/>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1 80"/>
          <p:cNvCxnSpPr/>
          <p:nvPr userDrawn="1"/>
        </p:nvCxnSpPr>
        <p:spPr>
          <a:xfrm>
            <a:off x="293077" y="2164619"/>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ettangolo 72"/>
          <p:cNvSpPr/>
          <p:nvPr userDrawn="1"/>
        </p:nvSpPr>
        <p:spPr>
          <a:xfrm>
            <a:off x="211941" y="4085952"/>
            <a:ext cx="1099170"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1000" b="1" dirty="0">
                <a:solidFill>
                  <a:schemeClr val="bg1"/>
                </a:solidFill>
                <a:latin typeface="+mj-lt"/>
              </a:rPr>
              <a:t>Lorem</a:t>
            </a:r>
            <a:r>
              <a:rPr lang="it-IT" sz="1000" dirty="0" smtClean="0">
                <a:solidFill>
                  <a:schemeClr val="bg1"/>
                </a:solidFill>
                <a:latin typeface="+mj-lt"/>
              </a:rPr>
              <a:t/>
            </a:r>
            <a:br>
              <a:rPr lang="it-IT" sz="1000" dirty="0" smtClean="0">
                <a:solidFill>
                  <a:schemeClr val="bg1"/>
                </a:solidFill>
                <a:latin typeface="+mj-lt"/>
              </a:rPr>
            </a:br>
            <a:r>
              <a:rPr lang="it-IT" sz="900" i="1" dirty="0" smtClean="0">
                <a:solidFill>
                  <a:schemeClr val="bg1"/>
                </a:solidFill>
                <a:latin typeface="+mj-lt"/>
              </a:rPr>
              <a:t>Lorem </a:t>
            </a:r>
            <a:r>
              <a:rPr lang="it-IT" sz="900" i="1" dirty="0">
                <a:solidFill>
                  <a:schemeClr val="bg1"/>
                </a:solidFill>
                <a:latin typeface="+mj-lt"/>
              </a:rPr>
              <a:t>ipsum </a:t>
            </a:r>
            <a:r>
              <a:rPr lang="it-IT" sz="900" i="1" dirty="0" smtClean="0">
                <a:solidFill>
                  <a:schemeClr val="bg1"/>
                </a:solidFill>
                <a:latin typeface="+mj-lt"/>
              </a:rPr>
              <a:t>bla bla bla ga ga ga</a:t>
            </a:r>
          </a:p>
          <a:p>
            <a:endParaRPr lang="it-IT" sz="900" dirty="0">
              <a:solidFill>
                <a:schemeClr val="bg1"/>
              </a:solidFill>
              <a:latin typeface="+mj-lt"/>
            </a:endParaRPr>
          </a:p>
          <a:p>
            <a:r>
              <a:rPr lang="it-IT" sz="900" b="1" dirty="0">
                <a:solidFill>
                  <a:srgbClr val="FFE389"/>
                </a:solidFill>
                <a:latin typeface="+mj-lt"/>
              </a:rPr>
              <a:t>Click here to </a:t>
            </a:r>
            <a:r>
              <a:rPr lang="it-IT" sz="900" b="1" dirty="0">
                <a:solidFill>
                  <a:srgbClr val="FFE389"/>
                </a:solidFill>
                <a:latin typeface="Articulate Light" pitchFamily="2" charset="0"/>
              </a:rPr>
              <a:t>view</a:t>
            </a:r>
          </a:p>
        </p:txBody>
      </p:sp>
      <p:pic>
        <p:nvPicPr>
          <p:cNvPr id="27" name="Picture 1" descr="K:\lavoro\algoritmi\gallery\immagini\scaricate\web_hand_mouse_www_click.png"/>
          <p:cNvPicPr>
            <a:picLocks noChangeAspect="1" noChangeArrowheads="1"/>
          </p:cNvPicPr>
          <p:nvPr userDrawn="1">
            <p:custDataLst>
              <p:tags r:id="rId4"/>
            </p:custDataLst>
          </p:nvPr>
        </p:nvPicPr>
        <p:blipFill>
          <a:blip r:embed="rId8" cstate="print"/>
          <a:srcRect/>
          <a:stretch>
            <a:fillRect/>
          </a:stretch>
        </p:blipFill>
        <p:spPr bwMode="auto">
          <a:xfrm rot="16200000" flipH="1">
            <a:off x="1301948" y="4377271"/>
            <a:ext cx="116634" cy="151623"/>
          </a:xfrm>
          <a:prstGeom prst="rect">
            <a:avLst/>
          </a:prstGeom>
          <a:noFill/>
        </p:spPr>
      </p:pic>
      <p:sp>
        <p:nvSpPr>
          <p:cNvPr id="28" name="Rettangolo 74"/>
          <p:cNvSpPr/>
          <p:nvPr userDrawn="1"/>
        </p:nvSpPr>
        <p:spPr>
          <a:xfrm>
            <a:off x="207005" y="5030120"/>
            <a:ext cx="1099170"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1000" b="1" dirty="0" smtClean="0">
                <a:solidFill>
                  <a:schemeClr val="bg1"/>
                </a:solidFill>
                <a:latin typeface="+mj-lt"/>
              </a:rPr>
              <a:t>Lorem</a:t>
            </a:r>
            <a:r>
              <a:rPr lang="it-IT" sz="1000" dirty="0" smtClean="0">
                <a:solidFill>
                  <a:schemeClr val="bg1"/>
                </a:solidFill>
                <a:latin typeface="+mj-lt"/>
              </a:rPr>
              <a:t/>
            </a:r>
            <a:br>
              <a:rPr lang="it-IT" sz="1000" dirty="0" smtClean="0">
                <a:solidFill>
                  <a:schemeClr val="bg1"/>
                </a:solidFill>
                <a:latin typeface="+mj-lt"/>
              </a:rPr>
            </a:br>
            <a:r>
              <a:rPr lang="it-IT" sz="900" i="1" dirty="0" smtClean="0">
                <a:solidFill>
                  <a:schemeClr val="bg1"/>
                </a:solidFill>
                <a:latin typeface="+mj-lt"/>
              </a:rPr>
              <a:t>Lorem ipsum bla bla bla ga ga ga</a:t>
            </a:r>
          </a:p>
          <a:p>
            <a:endParaRPr lang="it-IT" sz="900" dirty="0" smtClean="0">
              <a:solidFill>
                <a:schemeClr val="bg1"/>
              </a:solidFill>
              <a:latin typeface="+mj-lt"/>
            </a:endParaRPr>
          </a:p>
          <a:p>
            <a:r>
              <a:rPr lang="it-IT" sz="900" b="1" dirty="0" smtClean="0">
                <a:solidFill>
                  <a:srgbClr val="FFE389"/>
                </a:solidFill>
                <a:latin typeface="+mj-lt"/>
              </a:rPr>
              <a:t>Click here to view</a:t>
            </a:r>
            <a:endParaRPr lang="it-IT" sz="900" b="1" dirty="0">
              <a:solidFill>
                <a:srgbClr val="FFE389"/>
              </a:solidFill>
              <a:latin typeface="+mj-lt"/>
            </a:endParaRPr>
          </a:p>
        </p:txBody>
      </p:sp>
      <p:pic>
        <p:nvPicPr>
          <p:cNvPr id="29" name="Picture 1" descr="K:\lavoro\algoritmi\gallery\immagini\scaricate\web_hand_mouse_www_click.png"/>
          <p:cNvPicPr>
            <a:picLocks noChangeAspect="1" noChangeArrowheads="1"/>
          </p:cNvPicPr>
          <p:nvPr userDrawn="1">
            <p:custDataLst>
              <p:tags r:id="rId5"/>
            </p:custDataLst>
          </p:nvPr>
        </p:nvPicPr>
        <p:blipFill>
          <a:blip r:embed="rId8" cstate="print"/>
          <a:srcRect/>
          <a:stretch>
            <a:fillRect/>
          </a:stretch>
        </p:blipFill>
        <p:spPr bwMode="auto">
          <a:xfrm rot="16200000" flipH="1">
            <a:off x="1297012" y="5321439"/>
            <a:ext cx="116634" cy="151623"/>
          </a:xfrm>
          <a:prstGeom prst="rect">
            <a:avLst/>
          </a:prstGeom>
          <a:noFill/>
        </p:spPr>
      </p:pic>
      <p:sp>
        <p:nvSpPr>
          <p:cNvPr id="30" name="Rettangolo 76"/>
          <p:cNvSpPr/>
          <p:nvPr userDrawn="1"/>
        </p:nvSpPr>
        <p:spPr>
          <a:xfrm>
            <a:off x="211941" y="5994224"/>
            <a:ext cx="1099170"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it-IT" sz="1000" b="1" dirty="0">
                <a:solidFill>
                  <a:schemeClr val="bg1"/>
                </a:solidFill>
                <a:latin typeface="+mj-lt"/>
              </a:rPr>
              <a:t>Lorem</a:t>
            </a:r>
            <a:r>
              <a:rPr lang="it-IT" sz="1000" dirty="0" smtClean="0">
                <a:solidFill>
                  <a:schemeClr val="bg1"/>
                </a:solidFill>
                <a:latin typeface="+mj-lt"/>
              </a:rPr>
              <a:t/>
            </a:r>
            <a:br>
              <a:rPr lang="it-IT" sz="1000" dirty="0" smtClean="0">
                <a:solidFill>
                  <a:schemeClr val="bg1"/>
                </a:solidFill>
                <a:latin typeface="+mj-lt"/>
              </a:rPr>
            </a:br>
            <a:r>
              <a:rPr lang="it-IT" sz="900" i="1" dirty="0" smtClean="0">
                <a:solidFill>
                  <a:schemeClr val="bg1"/>
                </a:solidFill>
                <a:latin typeface="+mj-lt"/>
              </a:rPr>
              <a:t>Lorem </a:t>
            </a:r>
            <a:r>
              <a:rPr lang="it-IT" sz="900" i="1" dirty="0">
                <a:solidFill>
                  <a:schemeClr val="bg1"/>
                </a:solidFill>
                <a:latin typeface="+mj-lt"/>
              </a:rPr>
              <a:t>ipsum </a:t>
            </a:r>
            <a:r>
              <a:rPr lang="it-IT" sz="900" i="1" dirty="0" smtClean="0">
                <a:solidFill>
                  <a:schemeClr val="bg1"/>
                </a:solidFill>
                <a:latin typeface="+mj-lt"/>
              </a:rPr>
              <a:t>bla bla bla ga ga ga</a:t>
            </a:r>
          </a:p>
          <a:p>
            <a:endParaRPr lang="it-IT" sz="900" dirty="0">
              <a:solidFill>
                <a:schemeClr val="bg1"/>
              </a:solidFill>
              <a:latin typeface="+mj-lt"/>
            </a:endParaRPr>
          </a:p>
          <a:p>
            <a:r>
              <a:rPr lang="it-IT" sz="900" b="1" dirty="0">
                <a:solidFill>
                  <a:srgbClr val="FFE389"/>
                </a:solidFill>
                <a:latin typeface="+mj-lt"/>
              </a:rPr>
              <a:t>Click here to view</a:t>
            </a:r>
          </a:p>
        </p:txBody>
      </p:sp>
      <p:pic>
        <p:nvPicPr>
          <p:cNvPr id="31" name="Picture 1" descr="K:\lavoro\algoritmi\gallery\immagini\scaricate\web_hand_mouse_www_click.png"/>
          <p:cNvPicPr>
            <a:picLocks noChangeAspect="1" noChangeArrowheads="1"/>
          </p:cNvPicPr>
          <p:nvPr userDrawn="1">
            <p:custDataLst>
              <p:tags r:id="rId6"/>
            </p:custDataLst>
          </p:nvPr>
        </p:nvPicPr>
        <p:blipFill>
          <a:blip r:embed="rId8" cstate="print"/>
          <a:srcRect/>
          <a:stretch>
            <a:fillRect/>
          </a:stretch>
        </p:blipFill>
        <p:spPr bwMode="auto">
          <a:xfrm rot="16200000" flipH="1">
            <a:off x="1301948" y="6285543"/>
            <a:ext cx="116634" cy="151623"/>
          </a:xfrm>
          <a:prstGeom prst="rect">
            <a:avLst/>
          </a:prstGeom>
          <a:noFill/>
        </p:spPr>
      </p:pic>
      <p:cxnSp>
        <p:nvCxnSpPr>
          <p:cNvPr id="32" name="Connettore 1 79"/>
          <p:cNvCxnSpPr/>
          <p:nvPr userDrawn="1"/>
        </p:nvCxnSpPr>
        <p:spPr>
          <a:xfrm>
            <a:off x="351021" y="5916274"/>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1 80"/>
          <p:cNvCxnSpPr/>
          <p:nvPr userDrawn="1"/>
        </p:nvCxnSpPr>
        <p:spPr>
          <a:xfrm>
            <a:off x="355957" y="4943448"/>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4"/>
          <p:cNvSpPr>
            <a:spLocks noGrp="1"/>
          </p:cNvSpPr>
          <p:nvPr>
            <p:ph type="body" sz="quarter" idx="14"/>
          </p:nvPr>
        </p:nvSpPr>
        <p:spPr>
          <a:xfrm>
            <a:off x="228600" y="609600"/>
            <a:ext cx="5029200" cy="533400"/>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none"/>
        </p:style>
        <p:txBody>
          <a:bodyPr/>
          <a:lstStyle>
            <a:lvl1pPr>
              <a:buNone/>
              <a:defRPr sz="2400" b="1"/>
            </a:lvl1pPr>
          </a:lstStyle>
          <a:p>
            <a:pPr lvl="0"/>
            <a:r>
              <a:rPr lang="en-US" dirty="0" smtClean="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egnaposto titolo 1"/>
          <p:cNvSpPr txBox="1">
            <a:spLocks/>
          </p:cNvSpPr>
          <p:nvPr userDrawn="1"/>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smtClean="0">
                <a:ln>
                  <a:noFill/>
                </a:ln>
                <a:solidFill>
                  <a:schemeClr val="tx1"/>
                </a:solidFill>
                <a:effectLst/>
                <a:uLnTx/>
                <a:uFillTx/>
                <a:latin typeface="+mj-lt"/>
                <a:ea typeface="+mj-ea"/>
                <a:cs typeface="+mj-cs"/>
              </a:rPr>
              <a:t>Fare clic per modificare lo stile del titolo</a:t>
            </a:r>
            <a:endParaRPr kumimoji="0" lang="it-IT" sz="4400" b="0" i="0" u="none" strike="noStrike" kern="1200" cap="none" spc="0" normalizeH="0" baseline="0" noProof="0">
              <a:ln>
                <a:noFill/>
              </a:ln>
              <a:solidFill>
                <a:schemeClr val="tx1"/>
              </a:solidFill>
              <a:effectLst/>
              <a:uLnTx/>
              <a:uFillTx/>
              <a:latin typeface="+mj-lt"/>
              <a:ea typeface="+mj-ea"/>
              <a:cs typeface="+mj-cs"/>
            </a:endParaRPr>
          </a:p>
        </p:txBody>
      </p:sp>
      <p:sp>
        <p:nvSpPr>
          <p:cNvPr id="4" name="Segnaposto testo 2"/>
          <p:cNvSpPr txBox="1">
            <a:spLocks/>
          </p:cNvSpPr>
          <p:nvPr userDrawn="1"/>
        </p:nvSpPr>
        <p:spPr>
          <a:xfrm>
            <a:off x="1676400" y="1752600"/>
            <a:ext cx="7010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smtClean="0">
                <a:ln>
                  <a:noFill/>
                </a:ln>
                <a:solidFill>
                  <a:schemeClr val="tx1"/>
                </a:solidFill>
                <a:effectLst/>
                <a:uLnTx/>
                <a:uFillTx/>
                <a:latin typeface="+mn-lt"/>
                <a:ea typeface="+mn-ea"/>
                <a:cs typeface="+mn-cs"/>
              </a:rPr>
              <a:t>Fare clic per modificare stili del testo dello schema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0" i="0" u="none" strike="noStrike" kern="1200" cap="none" spc="0" normalizeH="0" baseline="0" noProof="0" smtClean="0">
                <a:ln>
                  <a:noFill/>
                </a:ln>
                <a:solidFill>
                  <a:schemeClr val="tx1"/>
                </a:solidFill>
                <a:effectLst/>
                <a:uLnTx/>
                <a:uFillTx/>
                <a:latin typeface="+mn-lt"/>
                <a:ea typeface="+mn-ea"/>
                <a:cs typeface="+mn-cs"/>
              </a:rPr>
              <a:t>Secondo livello</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smtClean="0">
                <a:ln>
                  <a:noFill/>
                </a:ln>
                <a:solidFill>
                  <a:schemeClr val="tx1"/>
                </a:solidFill>
                <a:effectLst/>
                <a:uLnTx/>
                <a:uFillTx/>
                <a:latin typeface="+mn-lt"/>
                <a:ea typeface="+mn-ea"/>
                <a:cs typeface="+mn-cs"/>
              </a:rPr>
              <a:t>Terzo livello</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0" i="0" u="none" strike="noStrike" kern="1200" cap="none" spc="0" normalizeH="0" baseline="0" noProof="0" smtClean="0">
                <a:ln>
                  <a:noFill/>
                </a:ln>
                <a:solidFill>
                  <a:schemeClr val="tx1"/>
                </a:solidFill>
                <a:effectLst/>
                <a:uLnTx/>
                <a:uFillTx/>
                <a:latin typeface="+mn-lt"/>
                <a:ea typeface="+mn-ea"/>
                <a:cs typeface="+mn-cs"/>
              </a:rPr>
              <a:t>Quarto livello</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0" i="0" u="none" strike="noStrike" kern="1200" cap="none" spc="0" normalizeH="0" baseline="0" noProof="0" smtClean="0">
                <a:ln>
                  <a:noFill/>
                </a:ln>
                <a:solidFill>
                  <a:schemeClr val="tx1"/>
                </a:solidFill>
                <a:effectLst/>
                <a:uLnTx/>
                <a:uFillTx/>
                <a:latin typeface="+mn-lt"/>
                <a:ea typeface="+mn-ea"/>
                <a:cs typeface="+mn-cs"/>
              </a:rPr>
              <a:t>Quinto livello</a:t>
            </a:r>
            <a:endParaRPr kumimoji="0" lang="it-IT" sz="2000" b="0" i="0" u="none" strike="noStrike" kern="1200" cap="none" spc="0" normalizeH="0" baseline="0" noProof="0">
              <a:ln>
                <a:noFill/>
              </a:ln>
              <a:solidFill>
                <a:schemeClr val="tx1"/>
              </a:solidFill>
              <a:effectLst/>
              <a:uLnTx/>
              <a:uFillTx/>
              <a:latin typeface="+mn-lt"/>
              <a:ea typeface="+mn-ea"/>
              <a:cs typeface="+mn-cs"/>
            </a:endParaRPr>
          </a:p>
        </p:txBody>
      </p:sp>
      <p:sp>
        <p:nvSpPr>
          <p:cNvPr id="5" name="Segnaposto data 3"/>
          <p:cNvSpPr>
            <a:spLocks noGrp="1"/>
          </p:cNvSpPr>
          <p:nvPr userDrawn="1">
            <p:ph type="dt" sz="half" idx="4294967295"/>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A7C4-2036-431F-8ED1-DF88832C06AD}" type="datetimeFigureOut">
              <a:rPr lang="it-IT" smtClean="0"/>
              <a:pPr/>
              <a:t>05/02/2021</a:t>
            </a:fld>
            <a:endParaRPr lang="it-IT"/>
          </a:p>
        </p:txBody>
      </p:sp>
      <p:sp>
        <p:nvSpPr>
          <p:cNvPr id="6" name="Segnaposto piè di pagina 4"/>
          <p:cNvSpPr>
            <a:spLocks noGrp="1"/>
          </p:cNvSpPr>
          <p:nvPr userDrawn="1">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7" name="Segnaposto numero diapositiva 5"/>
          <p:cNvSpPr>
            <a:spLocks noGrp="1"/>
          </p:cNvSpPr>
          <p:nvPr userDrawn="1">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9EAA2-1EFC-4FE4-AC89-27DC2C7B67A3}" type="slidenum">
              <a:rPr lang="it-IT" smtClean="0"/>
              <a:pPr/>
              <a:t>‹#›</a:t>
            </a:fld>
            <a:endParaRPr lang="it-IT"/>
          </a:p>
        </p:txBody>
      </p:sp>
      <p:sp>
        <p:nvSpPr>
          <p:cNvPr id="8" name="Rettangolo 1"/>
          <p:cNvSpPr/>
          <p:nvPr userDrawn="1"/>
        </p:nvSpPr>
        <p:spPr>
          <a:xfrm>
            <a:off x="0" y="476882"/>
            <a:ext cx="9144000" cy="6381118"/>
          </a:xfrm>
          <a:prstGeom prst="rect">
            <a:avLst/>
          </a:prstGeom>
          <a:gradFill>
            <a:gsLst>
              <a:gs pos="0">
                <a:srgbClr val="07B8DB"/>
              </a:gs>
              <a:gs pos="100000">
                <a:srgbClr val="6BB7D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3"/>
          <p:cNvSpPr/>
          <p:nvPr userDrawn="1"/>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0" name="Connettore 1 4"/>
          <p:cNvCxnSpPr/>
          <p:nvPr userDrawn="1"/>
        </p:nvCxnSpPr>
        <p:spPr>
          <a:xfrm>
            <a:off x="228600" y="1219200"/>
            <a:ext cx="751517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ttangolo arrotondato 27"/>
          <p:cNvSpPr/>
          <p:nvPr userDrawn="1"/>
        </p:nvSpPr>
        <p:spPr>
          <a:xfrm>
            <a:off x="228600" y="609600"/>
            <a:ext cx="4499174" cy="533400"/>
          </a:xfrm>
          <a:prstGeom prst="roundRect">
            <a:avLst/>
          </a:prstGeom>
          <a:solidFill>
            <a:srgbClr val="83C5E5"/>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p>
        </p:txBody>
      </p:sp>
      <p:sp>
        <p:nvSpPr>
          <p:cNvPr id="12" name="Rettangolo 49"/>
          <p:cNvSpPr/>
          <p:nvPr userDrawn="1"/>
        </p:nvSpPr>
        <p:spPr>
          <a:xfrm>
            <a:off x="5888469" y="95960"/>
            <a:ext cx="3096344" cy="246221"/>
          </a:xfrm>
          <a:prstGeom prst="rect">
            <a:avLst/>
          </a:prstGeom>
        </p:spPr>
        <p:txBody>
          <a:bodyPr wrap="square">
            <a:spAutoFit/>
          </a:bodyPr>
          <a:lstStyle/>
          <a:p>
            <a:pPr algn="r"/>
            <a:r>
              <a:rPr lang="it-IT" sz="1000" b="1" i="1" dirty="0" smtClean="0">
                <a:solidFill>
                  <a:schemeClr val="bg1"/>
                </a:solidFill>
                <a:latin typeface="Albertus Extra Bold" pitchFamily="34" charset="0"/>
              </a:rPr>
              <a:t>Visit pritisajja.info for more such shows...</a:t>
            </a:r>
            <a:endParaRPr lang="it-IT" sz="1000" b="1" i="1" dirty="0">
              <a:solidFill>
                <a:schemeClr val="bg1"/>
              </a:solidFill>
              <a:latin typeface="Albertus Extra Bold" pitchFamily="34" charset="0"/>
            </a:endParaRPr>
          </a:p>
        </p:txBody>
      </p:sp>
      <p:sp>
        <p:nvSpPr>
          <p:cNvPr id="13" name="Rettangolo arrotondato 44"/>
          <p:cNvSpPr/>
          <p:nvPr userDrawn="1"/>
        </p:nvSpPr>
        <p:spPr>
          <a:xfrm rot="16200000">
            <a:off x="2359269" y="284284"/>
            <a:ext cx="5715000" cy="7315200"/>
          </a:xfrm>
          <a:prstGeom prst="roundRect">
            <a:avLst>
              <a:gd name="adj" fmla="val 9440"/>
            </a:avLst>
          </a:prstGeom>
          <a:solidFill>
            <a:schemeClr val="bg1"/>
          </a:solidFill>
          <a:ln w="98425">
            <a:solidFill>
              <a:schemeClr val="bg1">
                <a:lumMod val="75000"/>
              </a:schemeClr>
            </a:solidFill>
          </a:ln>
          <a:effectLst>
            <a:glow rad="101600">
              <a:schemeClr val="accent3">
                <a:satMod val="175000"/>
                <a:alpha val="40000"/>
              </a:schemeClr>
            </a:glow>
            <a:outerShdw blurRad="127000" dist="88900" dir="5400000" algn="t" rotWithShape="0">
              <a:prstClr val="black">
                <a:alpha val="40000"/>
              </a:prstClr>
            </a:out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72">
            <a:hlinkClick r:id="rId8" action="ppaction://hlinksldjump"/>
          </p:cNvPr>
          <p:cNvSpPr/>
          <p:nvPr userDrawn="1"/>
        </p:nvSpPr>
        <p:spPr>
          <a:xfrm>
            <a:off x="152400" y="1307123"/>
            <a:ext cx="1163647" cy="7232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600" b="1" kern="1200" dirty="0" smtClean="0">
                <a:solidFill>
                  <a:schemeClr val="lt1"/>
                </a:solidFill>
                <a:latin typeface="+mn-lt"/>
                <a:ea typeface="+mn-ea"/>
                <a:cs typeface="+mn-cs"/>
              </a:rPr>
              <a:t>Instruction format</a:t>
            </a:r>
          </a:p>
          <a:p>
            <a:r>
              <a:rPr lang="it-IT" sz="900" b="1" dirty="0" smtClean="0">
                <a:solidFill>
                  <a:srgbClr val="FFE389"/>
                </a:solidFill>
                <a:latin typeface="+mj-lt"/>
              </a:rPr>
              <a:t>Click </a:t>
            </a:r>
            <a:r>
              <a:rPr lang="it-IT" sz="900" b="1" dirty="0">
                <a:solidFill>
                  <a:srgbClr val="FFE389"/>
                </a:solidFill>
                <a:latin typeface="+mj-lt"/>
              </a:rPr>
              <a:t>here to </a:t>
            </a:r>
            <a:r>
              <a:rPr lang="it-IT" sz="900" b="1" dirty="0">
                <a:solidFill>
                  <a:srgbClr val="FFE389"/>
                </a:solidFill>
                <a:latin typeface="Articulate Light" pitchFamily="2" charset="0"/>
              </a:rPr>
              <a:t>view</a:t>
            </a:r>
          </a:p>
        </p:txBody>
      </p:sp>
      <p:pic>
        <p:nvPicPr>
          <p:cNvPr id="15" name="Picture 1" descr="K:\lavoro\algoritmi\gallery\immagini\scaricate\web_hand_mouse_www_click.png"/>
          <p:cNvPicPr>
            <a:picLocks noChangeAspect="1" noChangeArrowheads="1"/>
          </p:cNvPicPr>
          <p:nvPr userDrawn="1">
            <p:custDataLst>
              <p:tags r:id="rId1"/>
            </p:custDataLst>
          </p:nvPr>
        </p:nvPicPr>
        <p:blipFill>
          <a:blip r:embed="rId9" cstate="print"/>
          <a:srcRect/>
          <a:stretch>
            <a:fillRect/>
          </a:stretch>
        </p:blipFill>
        <p:spPr bwMode="auto">
          <a:xfrm rot="16200000" flipH="1">
            <a:off x="1306884" y="1598442"/>
            <a:ext cx="116634" cy="151623"/>
          </a:xfrm>
          <a:prstGeom prst="rect">
            <a:avLst/>
          </a:prstGeom>
          <a:noFill/>
        </p:spPr>
      </p:pic>
      <p:sp>
        <p:nvSpPr>
          <p:cNvPr id="16" name="Rettangolo 74">
            <a:hlinkClick r:id="rId10" action="ppaction://hlinksldjump"/>
          </p:cNvPr>
          <p:cNvSpPr/>
          <p:nvPr userDrawn="1"/>
        </p:nvSpPr>
        <p:spPr>
          <a:xfrm>
            <a:off x="152400" y="2187791"/>
            <a:ext cx="1158711" cy="86177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Design criteria</a:t>
            </a:r>
          </a:p>
          <a:p>
            <a:endParaRPr lang="it-IT" sz="800" dirty="0" smtClean="0">
              <a:solidFill>
                <a:schemeClr val="bg1"/>
              </a:solidFill>
              <a:latin typeface="+mj-lt"/>
            </a:endParaRPr>
          </a:p>
          <a:p>
            <a:r>
              <a:rPr lang="it-IT" sz="900" b="1" dirty="0" smtClean="0">
                <a:solidFill>
                  <a:srgbClr val="FFE389"/>
                </a:solidFill>
                <a:latin typeface="+mj-lt"/>
              </a:rPr>
              <a:t>Click here to view</a:t>
            </a:r>
            <a:endParaRPr lang="it-IT" sz="900" b="1" dirty="0">
              <a:solidFill>
                <a:srgbClr val="FFE389"/>
              </a:solidFill>
              <a:latin typeface="+mj-lt"/>
            </a:endParaRPr>
          </a:p>
        </p:txBody>
      </p:sp>
      <p:pic>
        <p:nvPicPr>
          <p:cNvPr id="17" name="Picture 1" descr="K:\lavoro\algoritmi\gallery\immagini\scaricate\web_hand_mouse_www_click.png"/>
          <p:cNvPicPr>
            <a:picLocks noChangeAspect="1" noChangeArrowheads="1"/>
          </p:cNvPicPr>
          <p:nvPr userDrawn="1">
            <p:custDataLst>
              <p:tags r:id="rId2"/>
            </p:custDataLst>
          </p:nvPr>
        </p:nvPicPr>
        <p:blipFill>
          <a:blip r:embed="rId9" cstate="print"/>
          <a:srcRect/>
          <a:stretch>
            <a:fillRect/>
          </a:stretch>
        </p:blipFill>
        <p:spPr bwMode="auto">
          <a:xfrm rot="16200000" flipH="1">
            <a:off x="1301948" y="2542610"/>
            <a:ext cx="116634" cy="151623"/>
          </a:xfrm>
          <a:prstGeom prst="rect">
            <a:avLst/>
          </a:prstGeom>
          <a:noFill/>
        </p:spPr>
      </p:pic>
      <p:sp>
        <p:nvSpPr>
          <p:cNvPr id="18" name="Rettangolo 76">
            <a:hlinkClick r:id="rId11" action="ppaction://hlinksldjump"/>
          </p:cNvPr>
          <p:cNvSpPr/>
          <p:nvPr userDrawn="1"/>
        </p:nvSpPr>
        <p:spPr>
          <a:xfrm>
            <a:off x="152400" y="3180226"/>
            <a:ext cx="1163647"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400" b="1" kern="1200" dirty="0" smtClean="0">
                <a:solidFill>
                  <a:schemeClr val="lt1"/>
                </a:solidFill>
                <a:latin typeface="+mn-lt"/>
                <a:ea typeface="+mn-ea"/>
                <a:cs typeface="+mn-cs"/>
              </a:rPr>
              <a:t>Expanding </a:t>
            </a:r>
            <a:r>
              <a:rPr lang="en-US" sz="1400" b="1" kern="1200" dirty="0" err="1" smtClean="0">
                <a:solidFill>
                  <a:schemeClr val="lt1"/>
                </a:solidFill>
                <a:latin typeface="+mn-lt"/>
                <a:ea typeface="+mn-ea"/>
                <a:cs typeface="+mn-cs"/>
              </a:rPr>
              <a:t>opcode</a:t>
            </a:r>
            <a:endParaRPr lang="en-US" sz="1400" b="1" kern="1200" dirty="0" smtClean="0">
              <a:solidFill>
                <a:schemeClr val="lt1"/>
              </a:solidFill>
              <a:latin typeface="+mn-lt"/>
              <a:ea typeface="+mn-ea"/>
              <a:cs typeface="+mn-cs"/>
            </a:endParaRPr>
          </a:p>
          <a:p>
            <a:endParaRPr lang="it-IT" sz="900" dirty="0">
              <a:solidFill>
                <a:schemeClr val="bg1"/>
              </a:solidFill>
              <a:latin typeface="+mj-lt"/>
            </a:endParaRPr>
          </a:p>
          <a:p>
            <a:r>
              <a:rPr lang="it-IT" sz="900" b="1" dirty="0">
                <a:solidFill>
                  <a:srgbClr val="FFE389"/>
                </a:solidFill>
                <a:latin typeface="+mj-lt"/>
              </a:rPr>
              <a:t>Click here to view</a:t>
            </a:r>
          </a:p>
        </p:txBody>
      </p:sp>
      <p:pic>
        <p:nvPicPr>
          <p:cNvPr id="19" name="Picture 1" descr="K:\lavoro\algoritmi\gallery\immagini\scaricate\web_hand_mouse_www_click.png"/>
          <p:cNvPicPr>
            <a:picLocks noChangeAspect="1" noChangeArrowheads="1"/>
          </p:cNvPicPr>
          <p:nvPr userDrawn="1">
            <p:custDataLst>
              <p:tags r:id="rId3"/>
            </p:custDataLst>
          </p:nvPr>
        </p:nvPicPr>
        <p:blipFill>
          <a:blip r:embed="rId9" cstate="print"/>
          <a:srcRect/>
          <a:stretch>
            <a:fillRect/>
          </a:stretch>
        </p:blipFill>
        <p:spPr bwMode="auto">
          <a:xfrm rot="16200000" flipH="1">
            <a:off x="1306884" y="3506714"/>
            <a:ext cx="116634" cy="151623"/>
          </a:xfrm>
          <a:prstGeom prst="rect">
            <a:avLst/>
          </a:prstGeom>
          <a:noFill/>
        </p:spPr>
      </p:pic>
      <p:cxnSp>
        <p:nvCxnSpPr>
          <p:cNvPr id="20" name="Connettore 1 79"/>
          <p:cNvCxnSpPr/>
          <p:nvPr userDrawn="1"/>
        </p:nvCxnSpPr>
        <p:spPr>
          <a:xfrm>
            <a:off x="293077" y="3101214"/>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1 80"/>
          <p:cNvCxnSpPr/>
          <p:nvPr userDrawn="1"/>
        </p:nvCxnSpPr>
        <p:spPr>
          <a:xfrm>
            <a:off x="293077" y="2164619"/>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Rettangolo 72">
            <a:hlinkClick r:id="rId12" action="ppaction://hlinksldjump"/>
          </p:cNvPr>
          <p:cNvSpPr/>
          <p:nvPr userDrawn="1"/>
        </p:nvSpPr>
        <p:spPr>
          <a:xfrm>
            <a:off x="152400" y="4085952"/>
            <a:ext cx="1158711" cy="76944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400" b="1" kern="1200" dirty="0" smtClean="0">
                <a:solidFill>
                  <a:schemeClr val="lt1"/>
                </a:solidFill>
                <a:latin typeface="+mn-lt"/>
                <a:ea typeface="+mn-ea"/>
                <a:cs typeface="+mn-cs"/>
              </a:rPr>
              <a:t>Addressing techniques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600" b="1" kern="1200" dirty="0" smtClean="0">
              <a:solidFill>
                <a:srgbClr val="FFE389"/>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000" b="1" kern="1200" dirty="0" smtClean="0">
                <a:solidFill>
                  <a:srgbClr val="FFE389"/>
                </a:solidFill>
                <a:latin typeface="+mn-lt"/>
                <a:ea typeface="+mn-ea"/>
                <a:cs typeface="+mn-cs"/>
              </a:rPr>
              <a:t>Click here to view</a:t>
            </a:r>
            <a:endParaRPr lang="it-IT" sz="900" b="1" dirty="0">
              <a:solidFill>
                <a:srgbClr val="FFE389"/>
              </a:solidFill>
              <a:latin typeface="Articulate Light" pitchFamily="2" charset="0"/>
            </a:endParaRPr>
          </a:p>
        </p:txBody>
      </p:sp>
      <p:pic>
        <p:nvPicPr>
          <p:cNvPr id="23" name="Picture 1" descr="K:\lavoro\algoritmi\gallery\immagini\scaricate\web_hand_mouse_www_click.png"/>
          <p:cNvPicPr>
            <a:picLocks noChangeAspect="1" noChangeArrowheads="1"/>
          </p:cNvPicPr>
          <p:nvPr userDrawn="1">
            <p:custDataLst>
              <p:tags r:id="rId4"/>
            </p:custDataLst>
          </p:nvPr>
        </p:nvPicPr>
        <p:blipFill>
          <a:blip r:embed="rId9" cstate="print"/>
          <a:srcRect/>
          <a:stretch>
            <a:fillRect/>
          </a:stretch>
        </p:blipFill>
        <p:spPr bwMode="auto">
          <a:xfrm rot="16200000" flipH="1">
            <a:off x="1301948" y="4377271"/>
            <a:ext cx="116634" cy="151623"/>
          </a:xfrm>
          <a:prstGeom prst="rect">
            <a:avLst/>
          </a:prstGeom>
          <a:noFill/>
        </p:spPr>
      </p:pic>
      <p:sp>
        <p:nvSpPr>
          <p:cNvPr id="24" name="Rettangolo 74">
            <a:hlinkClick r:id="rId13" action="ppaction://hlinksldjump"/>
          </p:cNvPr>
          <p:cNvSpPr/>
          <p:nvPr userDrawn="1"/>
        </p:nvSpPr>
        <p:spPr>
          <a:xfrm>
            <a:off x="207005" y="5030120"/>
            <a:ext cx="1099170" cy="76944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latin typeface="+mn-lt"/>
                <a:ea typeface="+mn-ea"/>
                <a:cs typeface="+mn-cs"/>
              </a:rPr>
              <a:t>Instructions types</a:t>
            </a:r>
          </a:p>
          <a:p>
            <a:endParaRPr lang="it-IT" sz="600" dirty="0" smtClean="0">
              <a:solidFill>
                <a:schemeClr val="bg1"/>
              </a:solidFill>
              <a:latin typeface="+mj-lt"/>
            </a:endParaRPr>
          </a:p>
          <a:p>
            <a:r>
              <a:rPr lang="it-IT" sz="900" b="1" dirty="0" smtClean="0">
                <a:solidFill>
                  <a:srgbClr val="FFE389"/>
                </a:solidFill>
                <a:latin typeface="+mj-lt"/>
              </a:rPr>
              <a:t>Click here to view</a:t>
            </a:r>
            <a:endParaRPr lang="it-IT" sz="900" b="1" dirty="0">
              <a:solidFill>
                <a:srgbClr val="FFE389"/>
              </a:solidFill>
              <a:latin typeface="+mj-lt"/>
            </a:endParaRPr>
          </a:p>
        </p:txBody>
      </p:sp>
      <p:pic>
        <p:nvPicPr>
          <p:cNvPr id="25" name="Picture 1" descr="K:\lavoro\algoritmi\gallery\immagini\scaricate\web_hand_mouse_www_click.png"/>
          <p:cNvPicPr>
            <a:picLocks noChangeAspect="1" noChangeArrowheads="1"/>
          </p:cNvPicPr>
          <p:nvPr userDrawn="1">
            <p:custDataLst>
              <p:tags r:id="rId5"/>
            </p:custDataLst>
          </p:nvPr>
        </p:nvPicPr>
        <p:blipFill>
          <a:blip r:embed="rId9" cstate="print"/>
          <a:srcRect/>
          <a:stretch>
            <a:fillRect/>
          </a:stretch>
        </p:blipFill>
        <p:spPr bwMode="auto">
          <a:xfrm rot="16200000" flipH="1">
            <a:off x="1297012" y="5321439"/>
            <a:ext cx="116634" cy="151623"/>
          </a:xfrm>
          <a:prstGeom prst="rect">
            <a:avLst/>
          </a:prstGeom>
          <a:noFill/>
        </p:spPr>
      </p:pic>
      <p:sp>
        <p:nvSpPr>
          <p:cNvPr id="26" name="Rettangolo 76">
            <a:hlinkClick r:id="rId14" action="ppaction://hlinksldjump"/>
          </p:cNvPr>
          <p:cNvSpPr/>
          <p:nvPr userDrawn="1"/>
        </p:nvSpPr>
        <p:spPr>
          <a:xfrm>
            <a:off x="211941" y="5994224"/>
            <a:ext cx="1099170" cy="75405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Traps &amp; Interrupts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kern="1200" dirty="0" smtClean="0">
              <a:solidFill>
                <a:schemeClr val="lt1"/>
              </a:solidFill>
              <a:latin typeface="+mn-lt"/>
              <a:ea typeface="+mn-ea"/>
              <a:cs typeface="+mn-cs"/>
            </a:endParaRPr>
          </a:p>
          <a:p>
            <a:r>
              <a:rPr lang="it-IT" sz="900" b="1" dirty="0" smtClean="0">
                <a:solidFill>
                  <a:srgbClr val="FFE389"/>
                </a:solidFill>
                <a:latin typeface="+mj-lt"/>
              </a:rPr>
              <a:t>Click </a:t>
            </a:r>
            <a:r>
              <a:rPr lang="it-IT" sz="900" b="1" dirty="0">
                <a:solidFill>
                  <a:srgbClr val="FFE389"/>
                </a:solidFill>
                <a:latin typeface="+mj-lt"/>
              </a:rPr>
              <a:t>here to view</a:t>
            </a:r>
          </a:p>
        </p:txBody>
      </p:sp>
      <p:pic>
        <p:nvPicPr>
          <p:cNvPr id="27" name="Picture 1" descr="K:\lavoro\algoritmi\gallery\immagini\scaricate\web_hand_mouse_www_click.png"/>
          <p:cNvPicPr>
            <a:picLocks noChangeAspect="1" noChangeArrowheads="1"/>
          </p:cNvPicPr>
          <p:nvPr userDrawn="1">
            <p:custDataLst>
              <p:tags r:id="rId6"/>
            </p:custDataLst>
          </p:nvPr>
        </p:nvPicPr>
        <p:blipFill>
          <a:blip r:embed="rId9" cstate="print"/>
          <a:srcRect/>
          <a:stretch>
            <a:fillRect/>
          </a:stretch>
        </p:blipFill>
        <p:spPr bwMode="auto">
          <a:xfrm rot="16200000" flipH="1">
            <a:off x="1301948" y="6285543"/>
            <a:ext cx="116634" cy="151623"/>
          </a:xfrm>
          <a:prstGeom prst="rect">
            <a:avLst/>
          </a:prstGeom>
          <a:noFill/>
        </p:spPr>
      </p:pic>
      <p:cxnSp>
        <p:nvCxnSpPr>
          <p:cNvPr id="28" name="Connettore 1 79"/>
          <p:cNvCxnSpPr/>
          <p:nvPr userDrawn="1"/>
        </p:nvCxnSpPr>
        <p:spPr>
          <a:xfrm>
            <a:off x="351021" y="5916274"/>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1 80"/>
          <p:cNvCxnSpPr/>
          <p:nvPr userDrawn="1"/>
        </p:nvCxnSpPr>
        <p:spPr>
          <a:xfrm>
            <a:off x="355957" y="4943448"/>
            <a:ext cx="86409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30"/>
          <p:cNvSpPr>
            <a:spLocks noGrp="1"/>
          </p:cNvSpPr>
          <p:nvPr>
            <p:ph type="body" sz="quarter" idx="10"/>
          </p:nvPr>
        </p:nvSpPr>
        <p:spPr>
          <a:xfrm>
            <a:off x="228600" y="609600"/>
            <a:ext cx="4419600" cy="533400"/>
          </a:xfrm>
          <a:prstGeom prst="rect">
            <a:avLst/>
          </a:prstGeom>
        </p:spPr>
        <p:txBody>
          <a:bodyPr/>
          <a:lstStyle>
            <a:lvl1pPr>
              <a:buNone/>
              <a:defRPr sz="2800" b="1">
                <a:solidFill>
                  <a:schemeClr val="bg1"/>
                </a:solidFill>
              </a:defRPr>
            </a:lvl1pPr>
          </a:lstStyle>
          <a:p>
            <a:pPr lvl="0"/>
            <a:r>
              <a:rPr lang="en-US" dirty="0" smtClean="0"/>
              <a:t>Click to edit Master</a:t>
            </a:r>
            <a:endParaRPr lang="en-US" dirty="0"/>
          </a:p>
        </p:txBody>
      </p:sp>
      <p:pic>
        <p:nvPicPr>
          <p:cNvPr id="30" name="Picture 5" descr="peace_dove"/>
          <p:cNvPicPr>
            <a:picLocks noChangeAspect="1" noChangeArrowheads="1"/>
          </p:cNvPicPr>
          <p:nvPr userDrawn="1"/>
        </p:nvPicPr>
        <p:blipFill>
          <a:blip r:embed="rId15" cstate="print"/>
          <a:srcRect/>
          <a:stretch>
            <a:fillRect/>
          </a:stretch>
        </p:blipFill>
        <p:spPr bwMode="auto">
          <a:xfrm flipH="1">
            <a:off x="1447800" y="6062133"/>
            <a:ext cx="771379" cy="795867"/>
          </a:xfrm>
          <a:prstGeom prst="rect">
            <a:avLst/>
          </a:prstGeom>
          <a:noFill/>
        </p:spPr>
      </p:pic>
      <p:pic>
        <p:nvPicPr>
          <p:cNvPr id="33" name="Picture 5" descr="peace_dove"/>
          <p:cNvPicPr>
            <a:picLocks noChangeAspect="1" noChangeArrowheads="1"/>
          </p:cNvPicPr>
          <p:nvPr userDrawn="1"/>
        </p:nvPicPr>
        <p:blipFill>
          <a:blip r:embed="rId16" cstate="print"/>
          <a:srcRect/>
          <a:stretch>
            <a:fillRect/>
          </a:stretch>
        </p:blipFill>
        <p:spPr bwMode="auto">
          <a:xfrm>
            <a:off x="7772401" y="304800"/>
            <a:ext cx="1371599" cy="1317064"/>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CE5CA7C4-2036-431F-8ED1-DF88832C06AD}" type="datetimeFigureOut">
              <a:rPr lang="it-IT" smtClean="0"/>
              <a:pPr/>
              <a:t>05/02/2021</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FF59EAA2-1EFC-4FE4-AC89-27DC2C7B67A3}"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in/url?sa=i&amp;rct=j&amp;q=&amp;esrc=s&amp;source=images&amp;cd=&amp;docid=W3jCvy7ycRDHJM&amp;tbnid=t8AuWqZ8ezhF3M:&amp;ved=0CAQQjB0&amp;url=http://learn-networking.com/network-design/carrier-sense-multiple-access-collision-detect-csmacd-explained&amp;ei=AgtVUvyLL8TprQedpIBI&amp;bvm=bv.53760139,d.bmk&amp;psig=AFQjCNGike4axC8lRWcgdZaXIo8aYMi3lA&amp;ust=1381391142214187"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in/url?sa=i&amp;rct=j&amp;q=&amp;esrc=s&amp;source=images&amp;cd=&amp;docid=W3jCvy7ycRDHJM&amp;tbnid=t8AuWqZ8ezhF3M:&amp;ved=0CAQQjB0&amp;url=http://learn-networking.com/network-design/carrier-sense-multiple-access-collision-detect-csmacd-explained&amp;ei=AgtVUvyLL8TprQedpIBI&amp;bvm=bv.53760139,d.bmk&amp;psig=AFQjCNGike4axC8lRWcgdZaXIo8aYMi3lA&amp;ust=1381391142214187"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3.gif"/></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thinklikethinking.blogspot.com/2013_01_01_archive.html"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Course Content</a:t>
            </a:r>
            <a:endParaRPr lang="en-US" dirty="0"/>
          </a:p>
        </p:txBody>
      </p:sp>
      <p:sp>
        <p:nvSpPr>
          <p:cNvPr id="4" name="TextBox 3"/>
          <p:cNvSpPr txBox="1"/>
          <p:nvPr/>
        </p:nvSpPr>
        <p:spPr>
          <a:xfrm>
            <a:off x="1905000" y="1600200"/>
            <a:ext cx="6934200" cy="3231654"/>
          </a:xfrm>
          <a:prstGeom prst="rect">
            <a:avLst/>
          </a:prstGeom>
          <a:noFill/>
        </p:spPr>
        <p:txBody>
          <a:bodyPr wrap="square" rtlCol="0">
            <a:spAutoFit/>
          </a:bodyPr>
          <a:lstStyle/>
          <a:p>
            <a:r>
              <a:rPr lang="en-US" sz="2800" b="1" dirty="0" smtClean="0">
                <a:solidFill>
                  <a:srgbClr val="003399"/>
                </a:solidFill>
              </a:rPr>
              <a:t>Unit  3 Instructions and Flow of Control</a:t>
            </a:r>
            <a:endParaRPr lang="en-US" sz="2800" dirty="0" smtClean="0">
              <a:solidFill>
                <a:srgbClr val="003399"/>
              </a:solidFill>
            </a:endParaRPr>
          </a:p>
          <a:p>
            <a:pPr lvl="0"/>
            <a:endParaRPr lang="en-US" dirty="0" smtClean="0"/>
          </a:p>
          <a:p>
            <a:pPr marL="457200" lvl="0" indent="-457200">
              <a:buFont typeface="Arial" pitchFamily="34" charset="0"/>
              <a:buChar char="•"/>
              <a:tabLst>
                <a:tab pos="457200" algn="l"/>
              </a:tabLst>
            </a:pPr>
            <a:r>
              <a:rPr lang="en-US" sz="2000" b="1" dirty="0" smtClean="0"/>
              <a:t>Design criteria for instruction formats</a:t>
            </a:r>
          </a:p>
          <a:p>
            <a:pPr marL="457200" lvl="0" indent="-457200">
              <a:buFont typeface="Arial" pitchFamily="34" charset="0"/>
              <a:buChar char="•"/>
              <a:tabLst>
                <a:tab pos="457200" algn="l"/>
              </a:tabLst>
            </a:pPr>
            <a:endParaRPr lang="en-US" sz="2000" b="1" dirty="0" smtClean="0"/>
          </a:p>
          <a:p>
            <a:pPr marL="457200" lvl="0" indent="-457200">
              <a:buFont typeface="Arial" pitchFamily="34" charset="0"/>
              <a:buChar char="•"/>
              <a:tabLst>
                <a:tab pos="457200" algn="l"/>
              </a:tabLst>
            </a:pPr>
            <a:r>
              <a:rPr lang="en-US" sz="2000" b="1" dirty="0" smtClean="0"/>
              <a:t>Addressing techniques</a:t>
            </a:r>
          </a:p>
          <a:p>
            <a:pPr marL="457200" lvl="0" indent="-457200">
              <a:buFont typeface="Arial" pitchFamily="34" charset="0"/>
              <a:buChar char="•"/>
              <a:tabLst>
                <a:tab pos="457200" algn="l"/>
              </a:tabLst>
            </a:pPr>
            <a:endParaRPr lang="en-US" sz="2000" b="1" dirty="0" smtClean="0"/>
          </a:p>
          <a:p>
            <a:pPr marL="457200" lvl="0" indent="-457200">
              <a:buFont typeface="Arial" pitchFamily="34" charset="0"/>
              <a:buChar char="•"/>
              <a:tabLst>
                <a:tab pos="457200" algn="l"/>
              </a:tabLst>
            </a:pPr>
            <a:r>
              <a:rPr lang="en-US" sz="2000" b="1" dirty="0" smtClean="0"/>
              <a:t>Instruction types</a:t>
            </a:r>
          </a:p>
          <a:p>
            <a:pPr marL="457200" lvl="0" indent="-457200">
              <a:buFont typeface="Arial" pitchFamily="34" charset="0"/>
              <a:buChar char="•"/>
              <a:tabLst>
                <a:tab pos="457200" algn="l"/>
              </a:tabLst>
            </a:pPr>
            <a:endParaRPr lang="en-US" sz="2000" b="1" dirty="0" smtClean="0"/>
          </a:p>
          <a:p>
            <a:pPr marL="457200" lvl="0" indent="-457200">
              <a:buFont typeface="Arial" pitchFamily="34" charset="0"/>
              <a:buChar char="•"/>
              <a:tabLst>
                <a:tab pos="457200" algn="l"/>
              </a:tabLst>
            </a:pPr>
            <a:r>
              <a:rPr lang="en-US" sz="2000" b="1" dirty="0" smtClean="0"/>
              <a:t>Traps &amp; Interrupts</a:t>
            </a:r>
          </a:p>
          <a:p>
            <a:pPr marL="457200" indent="-457200">
              <a:buFont typeface="Arial" pitchFamily="34" charset="0"/>
              <a:buChar char="•"/>
              <a:tabLst>
                <a:tab pos="457200" algn="l"/>
              </a:tabLst>
            </a:pPr>
            <a:endParaRPr lang="en-US" sz="2000" b="1" dirty="0" smtClean="0"/>
          </a:p>
        </p:txBody>
      </p:sp>
      <p:pic>
        <p:nvPicPr>
          <p:cNvPr id="71683" name="Picture 3" descr="PowerPoint Animation"/>
          <p:cNvPicPr>
            <a:picLocks noChangeAspect="1" noChangeArrowheads="1" noCrop="1"/>
          </p:cNvPicPr>
          <p:nvPr/>
        </p:nvPicPr>
        <p:blipFill>
          <a:blip r:embed="rId3" cstate="print"/>
          <a:srcRect/>
          <a:stretch>
            <a:fillRect/>
          </a:stretch>
        </p:blipFill>
        <p:spPr bwMode="auto">
          <a:xfrm>
            <a:off x="6934200" y="4038600"/>
            <a:ext cx="1809749" cy="21145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Addressing technique</a:t>
            </a:r>
            <a:endParaRPr lang="en-US" dirty="0"/>
          </a:p>
        </p:txBody>
      </p:sp>
      <p:grpSp>
        <p:nvGrpSpPr>
          <p:cNvPr id="19" name="Group 18"/>
          <p:cNvGrpSpPr/>
          <p:nvPr/>
        </p:nvGrpSpPr>
        <p:grpSpPr>
          <a:xfrm>
            <a:off x="2362200" y="1905000"/>
            <a:ext cx="5651500" cy="3924910"/>
            <a:chOff x="762000" y="1828800"/>
            <a:chExt cx="5651500" cy="3924910"/>
          </a:xfrm>
        </p:grpSpPr>
        <p:sp>
          <p:nvSpPr>
            <p:cNvPr id="20" name="Text Box 3"/>
            <p:cNvSpPr txBox="1">
              <a:spLocks noChangeArrowheads="1"/>
            </p:cNvSpPr>
            <p:nvPr/>
          </p:nvSpPr>
          <p:spPr bwMode="auto">
            <a:xfrm>
              <a:off x="5486400" y="2514600"/>
              <a:ext cx="914400" cy="3651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pPr>
              <a:r>
                <a:rPr lang="en-US" sz="1600" b="1" dirty="0"/>
                <a:t>1510</a:t>
              </a:r>
            </a:p>
          </p:txBody>
        </p:sp>
        <p:sp>
          <p:nvSpPr>
            <p:cNvPr id="21" name="Text Box 4"/>
            <p:cNvSpPr txBox="1">
              <a:spLocks noChangeArrowheads="1"/>
            </p:cNvSpPr>
            <p:nvPr/>
          </p:nvSpPr>
          <p:spPr bwMode="auto">
            <a:xfrm>
              <a:off x="4648200" y="2620963"/>
              <a:ext cx="990600" cy="304800"/>
            </a:xfrm>
            <a:prstGeom prst="rect">
              <a:avLst/>
            </a:prstGeom>
            <a:noFill/>
            <a:ln w="9525">
              <a:noFill/>
              <a:miter lim="800000"/>
              <a:headEnd/>
              <a:tailEnd/>
            </a:ln>
          </p:spPr>
          <p:txBody>
            <a:bodyPr>
              <a:spAutoFit/>
            </a:bodyPr>
            <a:lstStyle/>
            <a:p>
              <a:pPr algn="ctr">
                <a:spcBef>
                  <a:spcPct val="50000"/>
                </a:spcBef>
              </a:pPr>
              <a:r>
                <a:rPr lang="en-US" sz="1400" b="1"/>
                <a:t>1000</a:t>
              </a:r>
            </a:p>
          </p:txBody>
        </p:sp>
        <p:sp>
          <p:nvSpPr>
            <p:cNvPr id="22" name="Text Box 5"/>
            <p:cNvSpPr txBox="1">
              <a:spLocks noChangeArrowheads="1"/>
            </p:cNvSpPr>
            <p:nvPr/>
          </p:nvSpPr>
          <p:spPr bwMode="auto">
            <a:xfrm>
              <a:off x="5499100" y="3978275"/>
              <a:ext cx="914400" cy="3651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pPr>
              <a:r>
                <a:rPr lang="en-US" sz="1600" b="1"/>
                <a:t>4</a:t>
              </a:r>
            </a:p>
          </p:txBody>
        </p:sp>
        <p:sp>
          <p:nvSpPr>
            <p:cNvPr id="23" name="Text Box 6"/>
            <p:cNvSpPr txBox="1">
              <a:spLocks noChangeArrowheads="1"/>
            </p:cNvSpPr>
            <p:nvPr/>
          </p:nvSpPr>
          <p:spPr bwMode="auto">
            <a:xfrm>
              <a:off x="4648200" y="3962400"/>
              <a:ext cx="990600" cy="304800"/>
            </a:xfrm>
            <a:prstGeom prst="rect">
              <a:avLst/>
            </a:prstGeom>
            <a:noFill/>
            <a:ln w="9525">
              <a:noFill/>
              <a:miter lim="800000"/>
              <a:headEnd/>
              <a:tailEnd/>
            </a:ln>
          </p:spPr>
          <p:txBody>
            <a:bodyPr>
              <a:spAutoFit/>
            </a:bodyPr>
            <a:lstStyle/>
            <a:p>
              <a:pPr algn="ctr">
                <a:spcBef>
                  <a:spcPct val="50000"/>
                </a:spcBef>
              </a:pPr>
              <a:r>
                <a:rPr lang="en-US" sz="1400" b="1"/>
                <a:t>1510</a:t>
              </a:r>
            </a:p>
          </p:txBody>
        </p:sp>
        <p:sp>
          <p:nvSpPr>
            <p:cNvPr id="24" name="Rectangle 7"/>
            <p:cNvSpPr>
              <a:spLocks noChangeArrowheads="1"/>
            </p:cNvSpPr>
            <p:nvPr/>
          </p:nvSpPr>
          <p:spPr bwMode="auto">
            <a:xfrm>
              <a:off x="5486400" y="2895600"/>
              <a:ext cx="914400" cy="1066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25" name="Text Box 8"/>
            <p:cNvSpPr txBox="1">
              <a:spLocks noChangeArrowheads="1"/>
            </p:cNvSpPr>
            <p:nvPr/>
          </p:nvSpPr>
          <p:spPr bwMode="auto">
            <a:xfrm>
              <a:off x="4343400" y="5181600"/>
              <a:ext cx="990600" cy="30777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spcBef>
                  <a:spcPct val="50000"/>
                </a:spcBef>
              </a:pPr>
              <a:r>
                <a:rPr lang="en-US" sz="1400" b="1" dirty="0" smtClean="0"/>
                <a:t>5555</a:t>
              </a:r>
              <a:endParaRPr lang="en-US" sz="1400" b="1" dirty="0"/>
            </a:p>
          </p:txBody>
        </p:sp>
        <p:sp>
          <p:nvSpPr>
            <p:cNvPr id="26" name="Text Box 9"/>
            <p:cNvSpPr txBox="1">
              <a:spLocks noChangeArrowheads="1"/>
            </p:cNvSpPr>
            <p:nvPr/>
          </p:nvSpPr>
          <p:spPr bwMode="auto">
            <a:xfrm>
              <a:off x="4724400" y="4876800"/>
              <a:ext cx="457200" cy="304800"/>
            </a:xfrm>
            <a:prstGeom prst="rect">
              <a:avLst/>
            </a:prstGeom>
            <a:noFill/>
            <a:ln w="9525">
              <a:noFill/>
              <a:miter lim="800000"/>
              <a:headEnd/>
              <a:tailEnd/>
            </a:ln>
          </p:spPr>
          <p:txBody>
            <a:bodyPr>
              <a:spAutoFit/>
            </a:bodyPr>
            <a:lstStyle/>
            <a:p>
              <a:pPr algn="ctr">
                <a:spcBef>
                  <a:spcPct val="50000"/>
                </a:spcBef>
              </a:pPr>
              <a:r>
                <a:rPr lang="en-US" sz="1400" b="1" dirty="0"/>
                <a:t>R1</a:t>
              </a:r>
            </a:p>
          </p:txBody>
        </p:sp>
        <p:sp>
          <p:nvSpPr>
            <p:cNvPr id="27" name="Text Box 10"/>
            <p:cNvSpPr txBox="1">
              <a:spLocks noChangeArrowheads="1"/>
            </p:cNvSpPr>
            <p:nvPr/>
          </p:nvSpPr>
          <p:spPr bwMode="auto">
            <a:xfrm>
              <a:off x="762000" y="2362200"/>
              <a:ext cx="3276600" cy="333375"/>
            </a:xfrm>
            <a:prstGeom prst="rect">
              <a:avLst/>
            </a:prstGeom>
            <a:noFill/>
            <a:ln w="28575">
              <a:solidFill>
                <a:srgbClr val="9A0A33"/>
              </a:solidFill>
              <a:miter lim="800000"/>
              <a:headEnd/>
              <a:tailEnd/>
            </a:ln>
          </p:spPr>
          <p:txBody>
            <a:bodyPr>
              <a:spAutoFit/>
            </a:bodyPr>
            <a:lstStyle/>
            <a:p>
              <a:pPr algn="ctr">
                <a:spcBef>
                  <a:spcPct val="50000"/>
                </a:spcBef>
              </a:pPr>
              <a:r>
                <a:rPr lang="en-US" sz="1400" b="1"/>
                <a:t>Opcode      |           |   R1  |         1000</a:t>
              </a:r>
            </a:p>
          </p:txBody>
        </p:sp>
        <p:sp>
          <p:nvSpPr>
            <p:cNvPr id="28" name="Text Box 11"/>
            <p:cNvSpPr txBox="1">
              <a:spLocks noChangeArrowheads="1"/>
            </p:cNvSpPr>
            <p:nvPr/>
          </p:nvSpPr>
          <p:spPr bwMode="auto">
            <a:xfrm>
              <a:off x="762000" y="1828800"/>
              <a:ext cx="3505200" cy="366713"/>
            </a:xfrm>
            <a:prstGeom prst="rect">
              <a:avLst/>
            </a:prstGeom>
            <a:noFill/>
            <a:ln w="9525">
              <a:noFill/>
              <a:miter lim="800000"/>
              <a:headEnd/>
              <a:tailEnd/>
            </a:ln>
          </p:spPr>
          <p:txBody>
            <a:bodyPr>
              <a:spAutoFit/>
            </a:bodyPr>
            <a:lstStyle/>
            <a:p>
              <a:pPr>
                <a:spcBef>
                  <a:spcPct val="50000"/>
                </a:spcBef>
              </a:pPr>
              <a:r>
                <a:rPr lang="en-US" b="1"/>
                <a:t>Instruction: Load R1 from 1000</a:t>
              </a:r>
            </a:p>
          </p:txBody>
        </p:sp>
        <p:sp>
          <p:nvSpPr>
            <p:cNvPr id="29" name="Text Box 12"/>
            <p:cNvSpPr txBox="1">
              <a:spLocks noChangeArrowheads="1"/>
            </p:cNvSpPr>
            <p:nvPr/>
          </p:nvSpPr>
          <p:spPr bwMode="auto">
            <a:xfrm>
              <a:off x="990600" y="3076575"/>
              <a:ext cx="2057400" cy="581025"/>
            </a:xfrm>
            <a:prstGeom prst="rect">
              <a:avLst/>
            </a:prstGeom>
            <a:noFill/>
            <a:ln w="9525">
              <a:noFill/>
              <a:miter lim="800000"/>
              <a:headEnd/>
              <a:tailEnd/>
            </a:ln>
          </p:spPr>
          <p:txBody>
            <a:bodyPr>
              <a:spAutoFit/>
            </a:bodyPr>
            <a:lstStyle/>
            <a:p>
              <a:pPr>
                <a:spcBef>
                  <a:spcPct val="50000"/>
                </a:spcBef>
              </a:pPr>
              <a:r>
                <a:rPr lang="en-US" sz="1600" b="1">
                  <a:solidFill>
                    <a:schemeClr val="tx2"/>
                  </a:solidFill>
                </a:rPr>
                <a:t>Field Specifying direct addressing</a:t>
              </a:r>
            </a:p>
          </p:txBody>
        </p:sp>
        <p:sp>
          <p:nvSpPr>
            <p:cNvPr id="30" name="Line 13"/>
            <p:cNvSpPr>
              <a:spLocks noChangeShapeType="1"/>
            </p:cNvSpPr>
            <p:nvPr/>
          </p:nvSpPr>
          <p:spPr bwMode="auto">
            <a:xfrm flipV="1">
              <a:off x="2133600" y="2667000"/>
              <a:ext cx="76200" cy="457200"/>
            </a:xfrm>
            <a:prstGeom prst="line">
              <a:avLst/>
            </a:prstGeom>
            <a:noFill/>
            <a:ln w="9525">
              <a:solidFill>
                <a:schemeClr val="tx2"/>
              </a:solidFill>
              <a:miter lim="800000"/>
              <a:headEnd/>
              <a:tailEnd type="triangle" w="med" len="med"/>
            </a:ln>
          </p:spPr>
          <p:txBody>
            <a:bodyPr wrap="none"/>
            <a:lstStyle/>
            <a:p>
              <a:endParaRPr lang="en-US"/>
            </a:p>
          </p:txBody>
        </p:sp>
        <p:sp>
          <p:nvSpPr>
            <p:cNvPr id="31" name="Line 14"/>
            <p:cNvSpPr>
              <a:spLocks noChangeShapeType="1"/>
            </p:cNvSpPr>
            <p:nvPr/>
          </p:nvSpPr>
          <p:spPr bwMode="auto">
            <a:xfrm>
              <a:off x="4038600" y="2514600"/>
              <a:ext cx="838200" cy="228600"/>
            </a:xfrm>
            <a:prstGeom prst="line">
              <a:avLst/>
            </a:prstGeom>
            <a:noFill/>
            <a:ln w="28575">
              <a:solidFill>
                <a:schemeClr val="tx2"/>
              </a:solidFill>
              <a:miter lim="800000"/>
              <a:headEnd/>
              <a:tailEnd type="triangle" w="med" len="med"/>
            </a:ln>
          </p:spPr>
          <p:txBody>
            <a:bodyPr wrap="none"/>
            <a:lstStyle/>
            <a:p>
              <a:endParaRPr lang="en-US"/>
            </a:p>
          </p:txBody>
        </p:sp>
        <p:sp>
          <p:nvSpPr>
            <p:cNvPr id="32" name="Line 15"/>
            <p:cNvSpPr>
              <a:spLocks noChangeShapeType="1"/>
            </p:cNvSpPr>
            <p:nvPr/>
          </p:nvSpPr>
          <p:spPr bwMode="auto">
            <a:xfrm flipH="1">
              <a:off x="4495800" y="2743200"/>
              <a:ext cx="990600" cy="2362200"/>
            </a:xfrm>
            <a:prstGeom prst="line">
              <a:avLst/>
            </a:prstGeom>
            <a:noFill/>
            <a:ln w="28575">
              <a:solidFill>
                <a:schemeClr val="tx2"/>
              </a:solidFill>
              <a:miter lim="800000"/>
              <a:headEnd/>
              <a:tailEnd type="triangle" w="med" len="med"/>
            </a:ln>
          </p:spPr>
          <p:txBody>
            <a:bodyPr wrap="none"/>
            <a:lstStyle/>
            <a:p>
              <a:endParaRPr lang="en-US"/>
            </a:p>
          </p:txBody>
        </p:sp>
        <p:sp>
          <p:nvSpPr>
            <p:cNvPr id="33" name="Text Box 16"/>
            <p:cNvSpPr txBox="1">
              <a:spLocks noChangeArrowheads="1"/>
            </p:cNvSpPr>
            <p:nvPr/>
          </p:nvSpPr>
          <p:spPr bwMode="auto">
            <a:xfrm>
              <a:off x="990600" y="4114800"/>
              <a:ext cx="2667000" cy="1638910"/>
            </a:xfrm>
            <a:prstGeom prst="rect">
              <a:avLst/>
            </a:prstGeom>
            <a:noFill/>
            <a:ln w="9525">
              <a:noFill/>
              <a:miter lim="800000"/>
              <a:headEnd/>
              <a:tailEnd/>
            </a:ln>
          </p:spPr>
          <p:txBody>
            <a:bodyPr wrap="square">
              <a:spAutoFit/>
            </a:bodyPr>
            <a:lstStyle/>
            <a:p>
              <a:pPr>
                <a:spcBef>
                  <a:spcPct val="50000"/>
                </a:spcBef>
              </a:pPr>
              <a:r>
                <a:rPr lang="en-US" b="1" dirty="0">
                  <a:solidFill>
                    <a:srgbClr val="000000"/>
                  </a:solidFill>
                </a:rPr>
                <a:t>Step 1: The operand is fetched from location 1000</a:t>
              </a:r>
            </a:p>
            <a:p>
              <a:pPr>
                <a:spcBef>
                  <a:spcPct val="50000"/>
                </a:spcBef>
              </a:pPr>
              <a:endParaRPr lang="en-US" sz="100" b="1" dirty="0" smtClean="0">
                <a:solidFill>
                  <a:srgbClr val="000000"/>
                </a:solidFill>
              </a:endParaRPr>
            </a:p>
            <a:p>
              <a:pPr>
                <a:spcBef>
                  <a:spcPct val="50000"/>
                </a:spcBef>
              </a:pPr>
              <a:r>
                <a:rPr lang="en-US" b="1" dirty="0" smtClean="0">
                  <a:solidFill>
                    <a:srgbClr val="000000"/>
                  </a:solidFill>
                </a:rPr>
                <a:t>Step </a:t>
              </a:r>
              <a:r>
                <a:rPr lang="en-US" b="1" dirty="0">
                  <a:solidFill>
                    <a:srgbClr val="000000"/>
                  </a:solidFill>
                </a:rPr>
                <a:t>2: The operand is loaded into R1</a:t>
              </a:r>
            </a:p>
          </p:txBody>
        </p:sp>
        <p:sp>
          <p:nvSpPr>
            <p:cNvPr id="34" name="Line 17"/>
            <p:cNvSpPr>
              <a:spLocks noChangeShapeType="1"/>
            </p:cNvSpPr>
            <p:nvPr/>
          </p:nvSpPr>
          <p:spPr bwMode="auto">
            <a:xfrm flipV="1">
              <a:off x="3429000" y="2895600"/>
              <a:ext cx="1371600" cy="1447800"/>
            </a:xfrm>
            <a:prstGeom prst="line">
              <a:avLst/>
            </a:prstGeom>
            <a:noFill/>
            <a:ln w="38100" cap="rnd" cmpd="dbl">
              <a:solidFill>
                <a:srgbClr val="9A0A33"/>
              </a:solidFill>
              <a:prstDash val="sysDot"/>
              <a:miter lim="800000"/>
              <a:headEnd/>
              <a:tailEnd type="triangle" w="med" len="med"/>
            </a:ln>
          </p:spPr>
          <p:txBody>
            <a:bodyPr wrap="none"/>
            <a:lstStyle/>
            <a:p>
              <a:endParaRPr lang="en-US"/>
            </a:p>
          </p:txBody>
        </p:sp>
        <p:sp>
          <p:nvSpPr>
            <p:cNvPr id="35" name="Line 18"/>
            <p:cNvSpPr>
              <a:spLocks noChangeShapeType="1"/>
            </p:cNvSpPr>
            <p:nvPr/>
          </p:nvSpPr>
          <p:spPr bwMode="auto">
            <a:xfrm flipV="1">
              <a:off x="2819400" y="5410201"/>
              <a:ext cx="1524000" cy="76200"/>
            </a:xfrm>
            <a:prstGeom prst="line">
              <a:avLst/>
            </a:prstGeom>
            <a:noFill/>
            <a:ln w="38100" cap="rnd" cmpd="dbl">
              <a:solidFill>
                <a:srgbClr val="9A0A33"/>
              </a:solidFill>
              <a:prstDash val="sysDot"/>
              <a:miter lim="800000"/>
              <a:headEnd/>
              <a:tailEnd type="triangle" w="med" len="med"/>
            </a:ln>
          </p:spPr>
          <p:txBody>
            <a:bodyPr wrap="none"/>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2209800" y="1676400"/>
            <a:ext cx="6019800" cy="4483458"/>
          </a:xfrm>
          <a:prstGeom prst="rect">
            <a:avLst/>
          </a:prstGeom>
          <a:noFill/>
          <a:ln w="9525">
            <a:noFill/>
            <a:miter lim="800000"/>
            <a:headEnd/>
            <a:tailEnd/>
          </a:ln>
          <a:effectLst>
            <a:glow rad="101600">
              <a:schemeClr val="accent5">
                <a:satMod val="175000"/>
                <a:alpha val="40000"/>
              </a:schemeClr>
            </a:glo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Rectangle 3"/>
          <p:cNvSpPr txBox="1">
            <a:spLocks noChangeArrowheads="1"/>
          </p:cNvSpPr>
          <p:nvPr/>
        </p:nvSpPr>
        <p:spPr>
          <a:xfrm>
            <a:off x="1981200" y="1752600"/>
            <a:ext cx="6324600" cy="446405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Indexing:</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instruction contains an index register number and a constant.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So, the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MOVE A, B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will move the contents of memory location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A+k</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to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B+k</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where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k=0 … 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Incrementing register is faster than incrementing a memory location.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Automatic modification of an index register is known as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auto-indexing.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Stack Addressing:</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 stack  contains instructions with no address.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 stack pointer is used and all the operations –push and pop are restricted to its top only.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Instructions types</a:t>
            </a:r>
            <a:endParaRPr lang="en-US" dirty="0"/>
          </a:p>
        </p:txBody>
      </p:sp>
      <p:sp>
        <p:nvSpPr>
          <p:cNvPr id="3" name="Rectangle 3"/>
          <p:cNvSpPr txBox="1">
            <a:spLocks noChangeArrowheads="1"/>
          </p:cNvSpPr>
          <p:nvPr/>
        </p:nvSpPr>
        <p:spPr>
          <a:xfrm>
            <a:off x="1981200" y="1600200"/>
            <a:ext cx="6172200" cy="45720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Data Movement Instructions: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Data movement instructions are actually data copying instructions.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This requires source, destination and amount of data to be moved.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Common places can be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memory location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register or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stack.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Dyadic Instructions</a:t>
            </a:r>
            <a:endParaRPr lang="en-US" dirty="0"/>
          </a:p>
        </p:txBody>
      </p:sp>
      <p:sp>
        <p:nvSpPr>
          <p:cNvPr id="4" name="Rectangle 3"/>
          <p:cNvSpPr txBox="1">
            <a:spLocks noChangeArrowheads="1"/>
          </p:cNvSpPr>
          <p:nvPr/>
        </p:nvSpPr>
        <p:spPr>
          <a:xfrm>
            <a:off x="1828800" y="1676400"/>
            <a:ext cx="6400800" cy="44196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Dyadic operations are those that requires two operands to produce a result.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AND, OR and XOR operations are the examples for the same.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An important use of AND is to extract bits from the given word using a constant mask.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10110111  </a:t>
            </a:r>
            <a:r>
              <a:rPr kumimoji="0" lang="en-US" b="1" i="0" u="none" strike="noStrike" kern="1200" cap="none" spc="0" normalizeH="0" baseline="0" noProof="0" dirty="0" smtClean="0">
                <a:ln>
                  <a:noFill/>
                </a:ln>
                <a:solidFill>
                  <a:schemeClr val="tx1"/>
                </a:solidFill>
                <a:effectLst/>
                <a:uLnTx/>
                <a:uFillTx/>
                <a:latin typeface="+mn-lt"/>
                <a:ea typeface="+mn-ea"/>
                <a:cs typeface="+mn-cs"/>
              </a:rPr>
              <a:t>10111100</a:t>
            </a:r>
            <a:r>
              <a:rPr kumimoji="0" lang="en-US" b="0" i="0" u="none" strike="noStrike" kern="1200" cap="none" spc="0" normalizeH="0" baseline="0" noProof="0" dirty="0" smtClean="0">
                <a:ln>
                  <a:noFill/>
                </a:ln>
                <a:solidFill>
                  <a:schemeClr val="tx1"/>
                </a:solidFill>
                <a:effectLst/>
                <a:uLnTx/>
                <a:uFillTx/>
                <a:latin typeface="+mn-lt"/>
                <a:ea typeface="+mn-ea"/>
                <a:cs typeface="+mn-cs"/>
              </a:rPr>
              <a:t>  11011011  10001011 (A)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00000000  11111111  00000000  00000000 (B) Mask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r>
              <a:rPr kumimoji="0" lang="en-US" b="1" i="0" u="none" strike="noStrike" kern="1200" cap="none" spc="0" normalizeH="0" baseline="0" noProof="0" dirty="0" smtClean="0">
                <a:ln>
                  <a:noFill/>
                </a:ln>
                <a:solidFill>
                  <a:schemeClr val="tx1"/>
                </a:solidFill>
                <a:effectLst/>
                <a:uLnTx/>
                <a:uFillTx/>
                <a:latin typeface="+mn-lt"/>
                <a:ea typeface="+mn-ea"/>
                <a:cs typeface="+mn-cs"/>
              </a:rPr>
              <a:t>(A AND B)</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00000000  </a:t>
            </a:r>
            <a:r>
              <a:rPr kumimoji="0" lang="en-US" b="1" i="0" u="none" strike="noStrike" kern="1200" cap="none" spc="0" normalizeH="0" baseline="0" noProof="0" dirty="0" smtClean="0">
                <a:ln>
                  <a:noFill/>
                </a:ln>
                <a:solidFill>
                  <a:schemeClr val="tx1"/>
                </a:solidFill>
                <a:effectLst/>
                <a:uLnTx/>
                <a:uFillTx/>
                <a:latin typeface="+mn-lt"/>
                <a:ea typeface="+mn-ea"/>
                <a:cs typeface="+mn-cs"/>
              </a:rPr>
              <a:t>10111100</a:t>
            </a:r>
            <a:r>
              <a:rPr kumimoji="0" lang="en-US" b="0" i="0" u="none" strike="noStrike" kern="1200" cap="none" spc="0" normalizeH="0" baseline="0" noProof="0" dirty="0" smtClean="0">
                <a:ln>
                  <a:noFill/>
                </a:ln>
                <a:solidFill>
                  <a:schemeClr val="tx1"/>
                </a:solidFill>
                <a:effectLst/>
                <a:uLnTx/>
                <a:uFillTx/>
                <a:latin typeface="+mn-lt"/>
                <a:ea typeface="+mn-ea"/>
                <a:cs typeface="+mn-cs"/>
              </a:rPr>
              <a:t>  00000000  00000000</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Dyadic Instructions</a:t>
            </a:r>
            <a:endParaRPr lang="en-US" dirty="0"/>
          </a:p>
        </p:txBody>
      </p:sp>
      <p:sp>
        <p:nvSpPr>
          <p:cNvPr id="5" name="Rectangle 4"/>
          <p:cNvSpPr/>
          <p:nvPr/>
        </p:nvSpPr>
        <p:spPr>
          <a:xfrm>
            <a:off x="1981200" y="1536174"/>
            <a:ext cx="6172200" cy="1908215"/>
          </a:xfrm>
          <a:prstGeom prst="rect">
            <a:avLst/>
          </a:prstGeom>
        </p:spPr>
        <p:txBody>
          <a:bodyPr wrap="square">
            <a:spAutoFit/>
          </a:bodyPr>
          <a:lstStyle/>
          <a:p>
            <a:r>
              <a:rPr lang="en-US" dirty="0" smtClean="0"/>
              <a:t>Similarly OR can be used to pack bits into the given word.</a:t>
            </a:r>
          </a:p>
          <a:p>
            <a:endParaRPr lang="en-US" sz="2000" dirty="0" smtClean="0"/>
          </a:p>
          <a:p>
            <a:r>
              <a:rPr lang="en-US" sz="2000" dirty="0" smtClean="0"/>
              <a:t>10110111  10111100  11011011 00000000    </a:t>
            </a:r>
            <a:r>
              <a:rPr lang="en-US" b="1" dirty="0" smtClean="0"/>
              <a:t>(A)</a:t>
            </a:r>
          </a:p>
          <a:p>
            <a:r>
              <a:rPr lang="en-US" sz="2000" dirty="0" smtClean="0"/>
              <a:t>00000000  00000000  00000000  </a:t>
            </a:r>
            <a:r>
              <a:rPr lang="en-US" sz="2000" b="1" dirty="0" smtClean="0">
                <a:solidFill>
                  <a:srgbClr val="0000CC"/>
                </a:solidFill>
              </a:rPr>
              <a:t>01010111  </a:t>
            </a:r>
            <a:r>
              <a:rPr lang="en-US" sz="2000" dirty="0" smtClean="0"/>
              <a:t> </a:t>
            </a:r>
            <a:r>
              <a:rPr lang="en-US" b="1" dirty="0" smtClean="0"/>
              <a:t>(C)</a:t>
            </a:r>
          </a:p>
          <a:p>
            <a:r>
              <a:rPr lang="en-US" sz="2000" b="1" dirty="0" smtClean="0"/>
              <a:t>----------------------------------------------------------- </a:t>
            </a:r>
            <a:r>
              <a:rPr lang="en-US" b="1" dirty="0" smtClean="0"/>
              <a:t>(OR)</a:t>
            </a:r>
          </a:p>
          <a:p>
            <a:r>
              <a:rPr lang="en-US" sz="2000" dirty="0" smtClean="0"/>
              <a:t>10110111  10111100  11011011 </a:t>
            </a:r>
            <a:r>
              <a:rPr lang="en-US" sz="2000" b="1" dirty="0" smtClean="0">
                <a:solidFill>
                  <a:srgbClr val="0000CC"/>
                </a:solidFill>
              </a:rPr>
              <a:t>01010111</a:t>
            </a:r>
            <a:r>
              <a:rPr lang="en-US" sz="2000" dirty="0" smtClean="0"/>
              <a:t>    </a:t>
            </a:r>
            <a:r>
              <a:rPr lang="en-US" b="1" dirty="0" smtClean="0"/>
              <a:t>(A  OR 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Monadic instructions</a:t>
            </a:r>
            <a:endParaRPr lang="en-US" dirty="0"/>
          </a:p>
        </p:txBody>
      </p:sp>
      <p:sp>
        <p:nvSpPr>
          <p:cNvPr id="3" name="Rectangle 3"/>
          <p:cNvSpPr txBox="1">
            <a:spLocks noChangeArrowheads="1"/>
          </p:cNvSpPr>
          <p:nvPr/>
        </p:nvSpPr>
        <p:spPr>
          <a:xfrm>
            <a:off x="2209800" y="1752600"/>
            <a:ext cx="6172200" cy="4191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Monadic operations have one operand and produce one result.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This has one less address to be specified with it and hence the instruction is shorter.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Negate, Rotate and Shift are the examples  of the same.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00000000  00000000  00000000  011100</a:t>
            </a:r>
            <a:r>
              <a:rPr kumimoji="0" lang="en-US" sz="1600" b="1" i="0" u="none" strike="noStrike" kern="1200" cap="none" spc="0" normalizeH="0" baseline="0" noProof="0" dirty="0" smtClean="0">
                <a:ln>
                  <a:noFill/>
                </a:ln>
                <a:solidFill>
                  <a:srgbClr val="3B32AA"/>
                </a:solidFill>
                <a:effectLst/>
                <a:uLnTx/>
                <a:uFillTx/>
                <a:latin typeface="+mn-lt"/>
                <a:ea typeface="+mn-ea"/>
                <a:cs typeface="+mn-cs"/>
              </a:rPr>
              <a:t>11</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rgbClr val="3B32AA"/>
                </a:solidFill>
                <a:effectLst/>
                <a:uLnTx/>
                <a:uFillTx/>
                <a:latin typeface="+mn-lt"/>
                <a:ea typeface="+mn-ea"/>
                <a:cs typeface="+mn-cs"/>
              </a:rPr>
              <a:t>00</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000000  00000000  00000000  00011100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 shifted right 2 bits)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smtClean="0">
              <a:ln>
                <a:noFill/>
              </a:ln>
              <a:solidFill>
                <a:srgbClr val="3B32AA"/>
              </a:solidFill>
              <a:effectLst/>
              <a:uLnTx/>
              <a:uFillTx/>
              <a:latin typeface="+mn-lt"/>
              <a:ea typeface="+mn-ea"/>
              <a:cs typeface="+mn-cs"/>
            </a:endParaRPr>
          </a:p>
          <a:p>
            <a:pPr marL="342900" indent="-342900">
              <a:spcBef>
                <a:spcPct val="20000"/>
              </a:spcBef>
              <a:buFont typeface="Arial" pitchFamily="34" charset="0"/>
              <a:buChar char="•"/>
            </a:pPr>
            <a:r>
              <a:rPr lang="en-US" sz="1600" dirty="0" smtClean="0"/>
              <a:t>00000000  00000000  00000000  011100</a:t>
            </a:r>
            <a:r>
              <a:rPr lang="en-US" sz="1600" b="1" dirty="0" smtClean="0">
                <a:solidFill>
                  <a:srgbClr val="3B32AA"/>
                </a:solidFill>
              </a:rPr>
              <a:t>11</a:t>
            </a:r>
            <a:r>
              <a:rPr lang="en-US" sz="1600" dirty="0" smtClean="0"/>
              <a:t>  </a:t>
            </a:r>
            <a:r>
              <a:rPr lang="en-US" sz="1600" b="1" dirty="0" smtClean="0"/>
              <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rgbClr val="3B32AA"/>
                </a:solidFill>
                <a:effectLst/>
                <a:uLnTx/>
                <a:uFillTx/>
                <a:latin typeface="+mn-lt"/>
                <a:ea typeface="+mn-ea"/>
                <a:cs typeface="+mn-cs"/>
              </a:rPr>
              <a:t>11</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000000  00000000  00000000  00011100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 rotated right 2 bits)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Flow of control </a:t>
            </a:r>
            <a:endParaRPr lang="en-US" dirty="0"/>
          </a:p>
        </p:txBody>
      </p:sp>
      <p:pic>
        <p:nvPicPr>
          <p:cNvPr id="1026" name="Picture 2" descr="http://www.scm.tees.ac.uk/users/u0000408/CSY/CSY_ISAnotes_files/image026.gif"/>
          <p:cNvPicPr>
            <a:picLocks noChangeAspect="1" noChangeArrowheads="1"/>
          </p:cNvPicPr>
          <p:nvPr/>
        </p:nvPicPr>
        <p:blipFill>
          <a:blip r:embed="rId3" cstate="print"/>
          <a:srcRect/>
          <a:stretch>
            <a:fillRect/>
          </a:stretch>
        </p:blipFill>
        <p:spPr bwMode="auto">
          <a:xfrm>
            <a:off x="2514600" y="1828800"/>
            <a:ext cx="2466975" cy="2830212"/>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4953000" y="2971800"/>
            <a:ext cx="1543050" cy="1371600"/>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6477000" y="3200400"/>
            <a:ext cx="1114425" cy="990600"/>
          </a:xfrm>
          <a:prstGeom prst="rect">
            <a:avLst/>
          </a:prstGeom>
          <a:noFill/>
          <a:ln w="9525">
            <a:noFill/>
            <a:miter lim="800000"/>
            <a:headEnd/>
            <a:tailEnd/>
          </a:ln>
          <a:effectLst/>
        </p:spPr>
      </p:pic>
      <p:sp>
        <p:nvSpPr>
          <p:cNvPr id="8" name="TextBox 7"/>
          <p:cNvSpPr txBox="1"/>
          <p:nvPr/>
        </p:nvSpPr>
        <p:spPr>
          <a:xfrm>
            <a:off x="2451100" y="3657600"/>
            <a:ext cx="1219200" cy="307777"/>
          </a:xfrm>
          <a:prstGeom prst="rect">
            <a:avLst/>
          </a:prstGeom>
          <a:noFill/>
        </p:spPr>
        <p:txBody>
          <a:bodyPr wrap="square" rtlCol="0">
            <a:spAutoFit/>
          </a:bodyPr>
          <a:lstStyle/>
          <a:p>
            <a:pPr algn="ctr"/>
            <a:r>
              <a:rPr lang="en-US" sz="1400" b="1" dirty="0" smtClean="0">
                <a:solidFill>
                  <a:srgbClr val="FF0000"/>
                </a:solidFill>
              </a:rPr>
              <a:t>Level 1</a:t>
            </a:r>
            <a:endParaRPr lang="en-US" sz="1400" b="1" dirty="0">
              <a:solidFill>
                <a:srgbClr val="FF0000"/>
              </a:solidFill>
            </a:endParaRPr>
          </a:p>
        </p:txBody>
      </p:sp>
      <p:sp>
        <p:nvSpPr>
          <p:cNvPr id="9" name="TextBox 8"/>
          <p:cNvSpPr txBox="1"/>
          <p:nvPr/>
        </p:nvSpPr>
        <p:spPr>
          <a:xfrm>
            <a:off x="4660900" y="3705423"/>
            <a:ext cx="762000" cy="276999"/>
          </a:xfrm>
          <a:prstGeom prst="rect">
            <a:avLst/>
          </a:prstGeom>
          <a:noFill/>
        </p:spPr>
        <p:txBody>
          <a:bodyPr wrap="square" rtlCol="0">
            <a:spAutoFit/>
          </a:bodyPr>
          <a:lstStyle/>
          <a:p>
            <a:pPr algn="ctr"/>
            <a:r>
              <a:rPr lang="en-US" sz="1200" b="1" dirty="0" smtClean="0">
                <a:solidFill>
                  <a:srgbClr val="FF0000"/>
                </a:solidFill>
              </a:rPr>
              <a:t>Level 2</a:t>
            </a:r>
            <a:endParaRPr lang="en-US" sz="1200" b="1" dirty="0">
              <a:solidFill>
                <a:srgbClr val="FF0000"/>
              </a:solidFill>
            </a:endParaRPr>
          </a:p>
        </p:txBody>
      </p:sp>
      <p:sp>
        <p:nvSpPr>
          <p:cNvPr id="10" name="TextBox 9"/>
          <p:cNvSpPr txBox="1"/>
          <p:nvPr/>
        </p:nvSpPr>
        <p:spPr>
          <a:xfrm>
            <a:off x="6096000" y="3733800"/>
            <a:ext cx="762000" cy="276999"/>
          </a:xfrm>
          <a:prstGeom prst="rect">
            <a:avLst/>
          </a:prstGeom>
          <a:noFill/>
        </p:spPr>
        <p:txBody>
          <a:bodyPr wrap="square" rtlCol="0">
            <a:spAutoFit/>
          </a:bodyPr>
          <a:lstStyle/>
          <a:p>
            <a:pPr algn="ctr"/>
            <a:r>
              <a:rPr lang="en-US" sz="1200" b="1" dirty="0" smtClean="0">
                <a:solidFill>
                  <a:srgbClr val="FF0000"/>
                </a:solidFill>
              </a:rPr>
              <a:t>Level 3</a:t>
            </a:r>
            <a:endParaRPr lang="en-US" sz="1200" b="1" dirty="0">
              <a:solidFill>
                <a:srgbClr val="FF0000"/>
              </a:solidFill>
            </a:endParaRPr>
          </a:p>
        </p:txBody>
      </p:sp>
      <p:grpSp>
        <p:nvGrpSpPr>
          <p:cNvPr id="24" name="Group 23"/>
          <p:cNvGrpSpPr/>
          <p:nvPr/>
        </p:nvGrpSpPr>
        <p:grpSpPr>
          <a:xfrm>
            <a:off x="4343400" y="4953000"/>
            <a:ext cx="1220788" cy="1095177"/>
            <a:chOff x="4342606" y="4876800"/>
            <a:chExt cx="1220788" cy="1095177"/>
          </a:xfrm>
        </p:grpSpPr>
        <p:sp>
          <p:nvSpPr>
            <p:cNvPr id="11" name="TextBox 10"/>
            <p:cNvSpPr txBox="1"/>
            <p:nvPr/>
          </p:nvSpPr>
          <p:spPr>
            <a:xfrm>
              <a:off x="4343400" y="5664200"/>
              <a:ext cx="1219200" cy="307777"/>
            </a:xfrm>
            <a:prstGeom prst="rect">
              <a:avLst/>
            </a:prstGeom>
          </p:spPr>
          <p:style>
            <a:lnRef idx="0">
              <a:schemeClr val="accent5"/>
            </a:lnRef>
            <a:fillRef idx="1003">
              <a:schemeClr val="dk2"/>
            </a:fillRef>
            <a:effectRef idx="3">
              <a:schemeClr val="accent5"/>
            </a:effectRef>
            <a:fontRef idx="minor">
              <a:schemeClr val="lt1"/>
            </a:fontRef>
          </p:style>
          <p:txBody>
            <a:bodyPr wrap="square" rtlCol="0">
              <a:spAutoFit/>
            </a:bodyPr>
            <a:lstStyle/>
            <a:p>
              <a:pPr algn="ctr"/>
              <a:r>
                <a:rPr lang="en-US" sz="1400" b="1" dirty="0" smtClean="0">
                  <a:solidFill>
                    <a:schemeClr val="bg1"/>
                  </a:solidFill>
                </a:rPr>
                <a:t>Level 1</a:t>
              </a:r>
              <a:endParaRPr lang="en-US" sz="1400" b="1" dirty="0">
                <a:solidFill>
                  <a:schemeClr val="bg1"/>
                </a:solidFill>
              </a:endParaRPr>
            </a:p>
          </p:txBody>
        </p:sp>
        <p:cxnSp>
          <p:nvCxnSpPr>
            <p:cNvPr id="13" name="Straight Connector 12"/>
            <p:cNvCxnSpPr/>
            <p:nvPr/>
          </p:nvCxnSpPr>
          <p:spPr>
            <a:xfrm rot="5400000" flipH="1" flipV="1">
              <a:off x="3809206" y="5410200"/>
              <a:ext cx="1067594" cy="794"/>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5400000" flipH="1" flipV="1">
              <a:off x="5029200" y="5410200"/>
              <a:ext cx="1066800" cy="1588"/>
            </a:xfrm>
            <a:prstGeom prst="line">
              <a:avLst/>
            </a:prstGeom>
          </p:spPr>
          <p:style>
            <a:lnRef idx="3">
              <a:schemeClr val="dk1"/>
            </a:lnRef>
            <a:fillRef idx="0">
              <a:schemeClr val="dk1"/>
            </a:fillRef>
            <a:effectRef idx="2">
              <a:schemeClr val="dk1"/>
            </a:effectRef>
            <a:fontRef idx="minor">
              <a:schemeClr val="tx1"/>
            </a:fontRef>
          </p:style>
        </p:cxnSp>
      </p:grpSp>
      <p:grpSp>
        <p:nvGrpSpPr>
          <p:cNvPr id="23" name="Group 22"/>
          <p:cNvGrpSpPr/>
          <p:nvPr/>
        </p:nvGrpSpPr>
        <p:grpSpPr>
          <a:xfrm>
            <a:off x="2819400" y="5003800"/>
            <a:ext cx="1220788" cy="992188"/>
            <a:chOff x="2742406" y="5029200"/>
            <a:chExt cx="1220788" cy="992188"/>
          </a:xfrm>
        </p:grpSpPr>
        <p:cxnSp>
          <p:nvCxnSpPr>
            <p:cNvPr id="15" name="Straight Connector 14"/>
            <p:cNvCxnSpPr/>
            <p:nvPr/>
          </p:nvCxnSpPr>
          <p:spPr>
            <a:xfrm rot="5400000" flipH="1" flipV="1">
              <a:off x="2247106" y="5524500"/>
              <a:ext cx="991394" cy="794"/>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flipH="1" flipV="1">
              <a:off x="3467100" y="5524500"/>
              <a:ext cx="990600" cy="1588"/>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2743200" y="6019800"/>
              <a:ext cx="1219200" cy="1588"/>
            </a:xfrm>
            <a:prstGeom prst="line">
              <a:avLst/>
            </a:prstGeom>
          </p:spPr>
          <p:style>
            <a:lnRef idx="3">
              <a:schemeClr val="dk1"/>
            </a:lnRef>
            <a:fillRef idx="0">
              <a:schemeClr val="dk1"/>
            </a:fillRef>
            <a:effectRef idx="2">
              <a:schemeClr val="dk1"/>
            </a:effectRef>
            <a:fontRef idx="minor">
              <a:schemeClr val="tx1"/>
            </a:fontRef>
          </p:style>
        </p:cxnSp>
      </p:grpSp>
      <p:sp>
        <p:nvSpPr>
          <p:cNvPr id="26" name="TextBox 25"/>
          <p:cNvSpPr txBox="1"/>
          <p:nvPr/>
        </p:nvSpPr>
        <p:spPr>
          <a:xfrm>
            <a:off x="5715794" y="5740400"/>
            <a:ext cx="1219200" cy="307777"/>
          </a:xfrm>
          <a:prstGeom prst="rect">
            <a:avLst/>
          </a:prstGeom>
        </p:spPr>
        <p:style>
          <a:lnRef idx="0">
            <a:schemeClr val="accent5"/>
          </a:lnRef>
          <a:fillRef idx="1003">
            <a:schemeClr val="dk2"/>
          </a:fillRef>
          <a:effectRef idx="3">
            <a:schemeClr val="accent5"/>
          </a:effectRef>
          <a:fontRef idx="minor">
            <a:schemeClr val="lt1"/>
          </a:fontRef>
        </p:style>
        <p:txBody>
          <a:bodyPr wrap="square" rtlCol="0">
            <a:spAutoFit/>
          </a:bodyPr>
          <a:lstStyle/>
          <a:p>
            <a:pPr algn="ctr"/>
            <a:r>
              <a:rPr lang="en-US" sz="1400" b="1" dirty="0" smtClean="0">
                <a:solidFill>
                  <a:schemeClr val="bg1"/>
                </a:solidFill>
              </a:rPr>
              <a:t>Level 1</a:t>
            </a:r>
            <a:endParaRPr lang="en-US" sz="1400" b="1" dirty="0">
              <a:solidFill>
                <a:schemeClr val="bg1"/>
              </a:solidFill>
            </a:endParaRPr>
          </a:p>
        </p:txBody>
      </p:sp>
      <p:cxnSp>
        <p:nvCxnSpPr>
          <p:cNvPr id="27" name="Straight Connector 26"/>
          <p:cNvCxnSpPr/>
          <p:nvPr/>
        </p:nvCxnSpPr>
        <p:spPr>
          <a:xfrm rot="5400000" flipH="1" flipV="1">
            <a:off x="5181600" y="5486400"/>
            <a:ext cx="1067594" cy="794"/>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rot="5400000" flipH="1" flipV="1">
            <a:off x="6401594" y="5486400"/>
            <a:ext cx="1066800" cy="1588"/>
          </a:xfrm>
          <a:prstGeom prst="line">
            <a:avLst/>
          </a:prstGeom>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5715000" y="5410200"/>
            <a:ext cx="1219200" cy="307777"/>
          </a:xfrm>
          <a:prstGeom prst="rect">
            <a:avLst/>
          </a:prstGeom>
        </p:spPr>
        <p:style>
          <a:lnRef idx="0">
            <a:schemeClr val="accent5"/>
          </a:lnRef>
          <a:fillRef idx="1003">
            <a:schemeClr val="dk2"/>
          </a:fillRef>
          <a:effectRef idx="3">
            <a:schemeClr val="accent5"/>
          </a:effectRef>
          <a:fontRef idx="minor">
            <a:schemeClr val="lt1"/>
          </a:fontRef>
        </p:style>
        <p:txBody>
          <a:bodyPr wrap="square" rtlCol="0">
            <a:spAutoFit/>
          </a:bodyPr>
          <a:lstStyle/>
          <a:p>
            <a:pPr algn="ctr"/>
            <a:r>
              <a:rPr lang="en-US" sz="1400" b="1" dirty="0" smtClean="0">
                <a:solidFill>
                  <a:schemeClr val="bg1"/>
                </a:solidFill>
              </a:rPr>
              <a:t>Level 2</a:t>
            </a:r>
            <a:endParaRPr lang="en-US" sz="1400" b="1" dirty="0">
              <a:solidFill>
                <a:schemeClr val="bg1"/>
              </a:solidFill>
            </a:endParaRPr>
          </a:p>
        </p:txBody>
      </p:sp>
      <p:grpSp>
        <p:nvGrpSpPr>
          <p:cNvPr id="45" name="Group 44"/>
          <p:cNvGrpSpPr/>
          <p:nvPr/>
        </p:nvGrpSpPr>
        <p:grpSpPr>
          <a:xfrm>
            <a:off x="7239000" y="4953000"/>
            <a:ext cx="1220788" cy="1095177"/>
            <a:chOff x="7239000" y="4953000"/>
            <a:chExt cx="1220788" cy="1095177"/>
          </a:xfrm>
        </p:grpSpPr>
        <p:sp>
          <p:nvSpPr>
            <p:cNvPr id="30" name="TextBox 29"/>
            <p:cNvSpPr txBox="1"/>
            <p:nvPr/>
          </p:nvSpPr>
          <p:spPr>
            <a:xfrm>
              <a:off x="7239000" y="5080000"/>
              <a:ext cx="1219200" cy="307777"/>
            </a:xfrm>
            <a:prstGeom prst="rect">
              <a:avLst/>
            </a:prstGeom>
          </p:spPr>
          <p:style>
            <a:lnRef idx="0">
              <a:schemeClr val="accent5"/>
            </a:lnRef>
            <a:fillRef idx="1003">
              <a:schemeClr val="dk2"/>
            </a:fillRef>
            <a:effectRef idx="3">
              <a:schemeClr val="accent5"/>
            </a:effectRef>
            <a:fontRef idx="minor">
              <a:schemeClr val="lt1"/>
            </a:fontRef>
          </p:style>
          <p:txBody>
            <a:bodyPr wrap="square" rtlCol="0">
              <a:spAutoFit/>
            </a:bodyPr>
            <a:lstStyle/>
            <a:p>
              <a:pPr algn="ctr"/>
              <a:r>
                <a:rPr lang="en-US" sz="1400" b="1" dirty="0" smtClean="0">
                  <a:solidFill>
                    <a:schemeClr val="bg1"/>
                  </a:solidFill>
                </a:rPr>
                <a:t>Level 3</a:t>
              </a:r>
              <a:endParaRPr lang="en-US" sz="1400" b="1" dirty="0">
                <a:solidFill>
                  <a:schemeClr val="bg1"/>
                </a:solidFill>
              </a:endParaRPr>
            </a:p>
          </p:txBody>
        </p:sp>
        <p:sp>
          <p:nvSpPr>
            <p:cNvPr id="31" name="TextBox 30"/>
            <p:cNvSpPr txBox="1"/>
            <p:nvPr/>
          </p:nvSpPr>
          <p:spPr>
            <a:xfrm>
              <a:off x="7239794" y="5740400"/>
              <a:ext cx="1219200" cy="307777"/>
            </a:xfrm>
            <a:prstGeom prst="rect">
              <a:avLst/>
            </a:prstGeom>
          </p:spPr>
          <p:style>
            <a:lnRef idx="0">
              <a:schemeClr val="accent5"/>
            </a:lnRef>
            <a:fillRef idx="1003">
              <a:schemeClr val="dk2"/>
            </a:fillRef>
            <a:effectRef idx="3">
              <a:schemeClr val="accent5"/>
            </a:effectRef>
            <a:fontRef idx="minor">
              <a:schemeClr val="lt1"/>
            </a:fontRef>
          </p:style>
          <p:txBody>
            <a:bodyPr wrap="square" rtlCol="0">
              <a:spAutoFit/>
            </a:bodyPr>
            <a:lstStyle/>
            <a:p>
              <a:pPr algn="ctr"/>
              <a:r>
                <a:rPr lang="en-US" sz="1400" b="1" dirty="0" smtClean="0">
                  <a:solidFill>
                    <a:schemeClr val="bg1"/>
                  </a:solidFill>
                </a:rPr>
                <a:t>Level 1</a:t>
              </a:r>
              <a:endParaRPr lang="en-US" sz="1400" b="1" dirty="0">
                <a:solidFill>
                  <a:schemeClr val="bg1"/>
                </a:solidFill>
              </a:endParaRPr>
            </a:p>
          </p:txBody>
        </p:sp>
        <p:cxnSp>
          <p:nvCxnSpPr>
            <p:cNvPr id="32" name="Straight Connector 31"/>
            <p:cNvCxnSpPr/>
            <p:nvPr/>
          </p:nvCxnSpPr>
          <p:spPr>
            <a:xfrm rot="5400000" flipH="1" flipV="1">
              <a:off x="6705600" y="5486400"/>
              <a:ext cx="1067594" cy="794"/>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rot="5400000" flipH="1" flipV="1">
              <a:off x="7925594" y="5486400"/>
              <a:ext cx="1066800" cy="1588"/>
            </a:xfrm>
            <a:prstGeom prst="line">
              <a:avLst/>
            </a:prstGeom>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7239000" y="5410200"/>
              <a:ext cx="1219200" cy="307777"/>
            </a:xfrm>
            <a:prstGeom prst="rect">
              <a:avLst/>
            </a:prstGeom>
          </p:spPr>
          <p:style>
            <a:lnRef idx="0">
              <a:schemeClr val="accent5"/>
            </a:lnRef>
            <a:fillRef idx="1003">
              <a:schemeClr val="dk2"/>
            </a:fillRef>
            <a:effectRef idx="3">
              <a:schemeClr val="accent5"/>
            </a:effectRef>
            <a:fontRef idx="minor">
              <a:schemeClr val="lt1"/>
            </a:fontRef>
          </p:style>
          <p:txBody>
            <a:bodyPr wrap="square" rtlCol="0">
              <a:spAutoFit/>
            </a:bodyPr>
            <a:lstStyle/>
            <a:p>
              <a:pPr algn="ctr"/>
              <a:r>
                <a:rPr lang="en-US" sz="1400" b="1" dirty="0" smtClean="0">
                  <a:solidFill>
                    <a:schemeClr val="bg1"/>
                  </a:solidFill>
                </a:rPr>
                <a:t>Level 2</a:t>
              </a:r>
              <a:endParaRPr lang="en-US" sz="1400" b="1" dirty="0">
                <a:solidFill>
                  <a:schemeClr val="bg1"/>
                </a:solidFill>
              </a:endParaRPr>
            </a:p>
          </p:txBody>
        </p:sp>
      </p:grpSp>
      <p:cxnSp>
        <p:nvCxnSpPr>
          <p:cNvPr id="37" name="Straight Arrow Connector 36"/>
          <p:cNvCxnSpPr/>
          <p:nvPr/>
        </p:nvCxnSpPr>
        <p:spPr>
          <a:xfrm rot="5400000">
            <a:off x="2667794" y="4419600"/>
            <a:ext cx="913606" cy="794"/>
          </a:xfrm>
          <a:prstGeom prst="straightConnector1">
            <a:avLst/>
          </a:prstGeom>
          <a:ln w="28575">
            <a:solidFill>
              <a:srgbClr val="C00000"/>
            </a:solidFill>
            <a:prstDash val="dash"/>
            <a:tailEnd type="arrow"/>
          </a:ln>
        </p:spPr>
        <p:style>
          <a:lnRef idx="1">
            <a:schemeClr val="accent6"/>
          </a:lnRef>
          <a:fillRef idx="0">
            <a:schemeClr val="accent6"/>
          </a:fillRef>
          <a:effectRef idx="0">
            <a:schemeClr val="accent6"/>
          </a:effectRef>
          <a:fontRef idx="minor">
            <a:schemeClr val="tx1"/>
          </a:fontRef>
        </p:style>
      </p:cxnSp>
      <p:cxnSp>
        <p:nvCxnSpPr>
          <p:cNvPr id="39" name="Straight Arrow Connector 38"/>
          <p:cNvCxnSpPr/>
          <p:nvPr/>
        </p:nvCxnSpPr>
        <p:spPr>
          <a:xfrm rot="10800000" flipH="1">
            <a:off x="3581400" y="5334000"/>
            <a:ext cx="913606" cy="794"/>
          </a:xfrm>
          <a:prstGeom prst="straightConnector1">
            <a:avLst/>
          </a:prstGeom>
          <a:ln w="28575">
            <a:solidFill>
              <a:srgbClr val="C00000"/>
            </a:solidFill>
            <a:prstDash val="dash"/>
            <a:tailEnd type="arrow"/>
          </a:ln>
        </p:spPr>
        <p:style>
          <a:lnRef idx="1">
            <a:schemeClr val="accent6"/>
          </a:lnRef>
          <a:fillRef idx="0">
            <a:schemeClr val="accent6"/>
          </a:fillRef>
          <a:effectRef idx="0">
            <a:schemeClr val="accent6"/>
          </a:effectRef>
          <a:fontRef idx="minor">
            <a:schemeClr val="tx1"/>
          </a:fontRef>
        </p:style>
      </p:cxnSp>
      <p:cxnSp>
        <p:nvCxnSpPr>
          <p:cNvPr id="40" name="Straight Arrow Connector 39"/>
          <p:cNvCxnSpPr/>
          <p:nvPr/>
        </p:nvCxnSpPr>
        <p:spPr>
          <a:xfrm rot="10800000" flipH="1">
            <a:off x="5105400" y="5105400"/>
            <a:ext cx="913606" cy="794"/>
          </a:xfrm>
          <a:prstGeom prst="straightConnector1">
            <a:avLst/>
          </a:prstGeom>
          <a:ln w="28575">
            <a:solidFill>
              <a:srgbClr val="C00000"/>
            </a:solidFill>
            <a:prstDash val="dash"/>
            <a:tailEnd type="arrow"/>
          </a:ln>
        </p:spPr>
        <p:style>
          <a:lnRef idx="1">
            <a:schemeClr val="accent6"/>
          </a:lnRef>
          <a:fillRef idx="0">
            <a:schemeClr val="accent6"/>
          </a:fillRef>
          <a:effectRef idx="0">
            <a:schemeClr val="accent6"/>
          </a:effectRef>
          <a:fontRef idx="minor">
            <a:schemeClr val="tx1"/>
          </a:fontRef>
        </p:style>
      </p:cxnSp>
      <p:cxnSp>
        <p:nvCxnSpPr>
          <p:cNvPr id="41" name="Straight Arrow Connector 40"/>
          <p:cNvCxnSpPr/>
          <p:nvPr/>
        </p:nvCxnSpPr>
        <p:spPr>
          <a:xfrm rot="10800000" flipH="1">
            <a:off x="6553200" y="4800600"/>
            <a:ext cx="913606" cy="794"/>
          </a:xfrm>
          <a:prstGeom prst="straightConnector1">
            <a:avLst/>
          </a:prstGeom>
          <a:ln w="28575">
            <a:solidFill>
              <a:srgbClr val="C00000"/>
            </a:solidFill>
            <a:prstDash val="dash"/>
            <a:tailEnd type="arrow"/>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p:nvPr/>
        </p:nvCxnSpPr>
        <p:spPr>
          <a:xfrm rot="5400000">
            <a:off x="4648994" y="4495006"/>
            <a:ext cx="913606" cy="794"/>
          </a:xfrm>
          <a:prstGeom prst="straightConnector1">
            <a:avLst/>
          </a:prstGeom>
          <a:ln w="28575">
            <a:solidFill>
              <a:srgbClr val="C00000"/>
            </a:solidFill>
            <a:prstDash val="dash"/>
            <a:tailEnd type="arrow"/>
          </a:ln>
        </p:spPr>
        <p:style>
          <a:lnRef idx="1">
            <a:schemeClr val="accent6"/>
          </a:lnRef>
          <a:fillRef idx="0">
            <a:schemeClr val="accent6"/>
          </a:fillRef>
          <a:effectRef idx="0">
            <a:schemeClr val="accent6"/>
          </a:effectRef>
          <a:fontRef idx="minor">
            <a:schemeClr val="tx1"/>
          </a:fontRef>
        </p:style>
      </p:cxnSp>
      <p:cxnSp>
        <p:nvCxnSpPr>
          <p:cNvPr id="43" name="Straight Arrow Connector 42"/>
          <p:cNvCxnSpPr/>
          <p:nvPr/>
        </p:nvCxnSpPr>
        <p:spPr>
          <a:xfrm rot="5400000">
            <a:off x="6210697" y="4381103"/>
            <a:ext cx="685800" cy="794"/>
          </a:xfrm>
          <a:prstGeom prst="straightConnector1">
            <a:avLst/>
          </a:prstGeom>
          <a:ln w="28575">
            <a:solidFill>
              <a:srgbClr val="C00000"/>
            </a:solidFill>
            <a:prstDash val="dash"/>
            <a:tailEnd type="arrow"/>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2362200" y="6096000"/>
            <a:ext cx="2514600" cy="307777"/>
          </a:xfrm>
          <a:prstGeom prst="rect">
            <a:avLst/>
          </a:prstGeom>
          <a:noFill/>
        </p:spPr>
        <p:txBody>
          <a:bodyPr wrap="square" rtlCol="0">
            <a:spAutoFit/>
          </a:bodyPr>
          <a:lstStyle/>
          <a:p>
            <a:r>
              <a:rPr lang="en-US" sz="1400" b="1" i="1" dirty="0" smtClean="0">
                <a:solidFill>
                  <a:srgbClr val="00B0F0"/>
                </a:solidFill>
              </a:rPr>
              <a:t>Stack to store return addresses</a:t>
            </a:r>
            <a:endParaRPr lang="en-US" sz="1400" b="1" i="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6" grpId="0" animBg="1"/>
      <p:bldP spid="29" grpId="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Traps and interrupts</a:t>
            </a:r>
            <a:endParaRPr lang="en-US" dirty="0"/>
          </a:p>
        </p:txBody>
      </p:sp>
      <p:sp>
        <p:nvSpPr>
          <p:cNvPr id="3" name="Rectangle 2"/>
          <p:cNvSpPr/>
          <p:nvPr/>
        </p:nvSpPr>
        <p:spPr>
          <a:xfrm>
            <a:off x="2057400" y="1600201"/>
            <a:ext cx="5791200" cy="3939540"/>
          </a:xfrm>
          <a:prstGeom prst="rect">
            <a:avLst/>
          </a:prstGeom>
        </p:spPr>
        <p:txBody>
          <a:bodyPr wrap="square">
            <a:spAutoFit/>
          </a:bodyPr>
          <a:lstStyle/>
          <a:p>
            <a:pPr marL="457200" indent="-457200">
              <a:spcAft>
                <a:spcPts val="1200"/>
              </a:spcAft>
              <a:buFont typeface="Arial" pitchFamily="34" charset="0"/>
              <a:buChar char="•"/>
              <a:tabLst>
                <a:tab pos="457200" algn="l"/>
              </a:tabLst>
            </a:pPr>
            <a:r>
              <a:rPr lang="en-US" dirty="0" smtClean="0"/>
              <a:t>A </a:t>
            </a:r>
            <a:r>
              <a:rPr lang="en-US" sz="2000" b="1" dirty="0" smtClean="0"/>
              <a:t>Trap </a:t>
            </a:r>
            <a:r>
              <a:rPr lang="en-US" dirty="0" smtClean="0"/>
              <a:t>is a kind of automatic procedure call initiated by some condition caused by the program.</a:t>
            </a:r>
          </a:p>
          <a:p>
            <a:pPr marL="457200" indent="-457200">
              <a:spcAft>
                <a:spcPts val="1200"/>
              </a:spcAft>
              <a:buFont typeface="Arial" pitchFamily="34" charset="0"/>
              <a:buChar char="•"/>
              <a:tabLst>
                <a:tab pos="457200" algn="l"/>
              </a:tabLst>
            </a:pPr>
            <a:r>
              <a:rPr lang="en-US" dirty="0" smtClean="0"/>
              <a:t>Trap is also known as </a:t>
            </a:r>
            <a:r>
              <a:rPr lang="en-US" b="1" dirty="0" smtClean="0"/>
              <a:t>exception or fault</a:t>
            </a:r>
            <a:r>
              <a:rPr lang="en-US" dirty="0" smtClean="0"/>
              <a:t>.</a:t>
            </a:r>
          </a:p>
          <a:p>
            <a:pPr marL="457200" indent="-457200">
              <a:spcAft>
                <a:spcPts val="1200"/>
              </a:spcAft>
              <a:buFont typeface="Arial" pitchFamily="34" charset="0"/>
              <a:buChar char="•"/>
              <a:tabLst>
                <a:tab pos="457200" algn="l"/>
              </a:tabLst>
            </a:pPr>
            <a:r>
              <a:rPr lang="en-US" dirty="0" smtClean="0"/>
              <a:t>Good example for the same is </a:t>
            </a:r>
            <a:r>
              <a:rPr lang="en-US" b="1" dirty="0" smtClean="0"/>
              <a:t>an overflow, or division by zero.</a:t>
            </a:r>
          </a:p>
          <a:p>
            <a:pPr marL="457200" indent="-457200">
              <a:spcAft>
                <a:spcPts val="1200"/>
              </a:spcAft>
              <a:buFont typeface="Arial" pitchFamily="34" charset="0"/>
              <a:buChar char="•"/>
              <a:tabLst>
                <a:tab pos="457200" algn="l"/>
              </a:tabLst>
            </a:pPr>
            <a:r>
              <a:rPr lang="en-US" u="sng" dirty="0" smtClean="0"/>
              <a:t>Mainly </a:t>
            </a:r>
            <a:r>
              <a:rPr lang="en-US" dirty="0" smtClean="0"/>
              <a:t>software can generate (and hardware detect) such procedure either automatically or user generated. </a:t>
            </a:r>
          </a:p>
          <a:p>
            <a:pPr marL="457200" indent="-457200">
              <a:spcAft>
                <a:spcPts val="1200"/>
              </a:spcAft>
              <a:buFont typeface="Arial" pitchFamily="34" charset="0"/>
              <a:buChar char="•"/>
              <a:tabLst>
                <a:tab pos="457200" algn="l"/>
              </a:tabLst>
            </a:pPr>
            <a:r>
              <a:rPr lang="en-US" dirty="0" smtClean="0"/>
              <a:t>When trap occurs, flow of control is redirected to a fix memory location, where a </a:t>
            </a:r>
            <a:r>
              <a:rPr lang="en-US" b="1" dirty="0" smtClean="0"/>
              <a:t>trap handle</a:t>
            </a:r>
            <a:r>
              <a:rPr lang="en-US" dirty="0" smtClean="0"/>
              <a:t>r code is available. </a:t>
            </a:r>
          </a:p>
          <a:p>
            <a:pPr marL="457200" indent="-457200">
              <a:spcAft>
                <a:spcPts val="1200"/>
              </a:spcAft>
              <a:buFont typeface="Arial" pitchFamily="34" charset="0"/>
              <a:buChar char="•"/>
              <a:tabLst>
                <a:tab pos="457200" algn="l"/>
              </a:tabLst>
            </a:pPr>
            <a:r>
              <a:rPr lang="en-US" dirty="0" smtClean="0"/>
              <a:t>Traps are </a:t>
            </a:r>
            <a:r>
              <a:rPr lang="en-US" sz="2000" b="1" dirty="0" smtClean="0"/>
              <a:t>synchronous</a:t>
            </a:r>
            <a:r>
              <a:rPr lang="en-US" dirty="0" smtClean="0"/>
              <a:t> with the program.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Traps and interrupts</a:t>
            </a:r>
            <a:endParaRPr lang="en-US" dirty="0"/>
          </a:p>
        </p:txBody>
      </p:sp>
      <p:sp>
        <p:nvSpPr>
          <p:cNvPr id="3" name="Rectangle 2"/>
          <p:cNvSpPr/>
          <p:nvPr/>
        </p:nvSpPr>
        <p:spPr>
          <a:xfrm>
            <a:off x="2057400" y="1600201"/>
            <a:ext cx="5791200" cy="3016210"/>
          </a:xfrm>
          <a:prstGeom prst="rect">
            <a:avLst/>
          </a:prstGeom>
        </p:spPr>
        <p:txBody>
          <a:bodyPr wrap="square">
            <a:spAutoFit/>
          </a:bodyPr>
          <a:lstStyle/>
          <a:p>
            <a:pPr marL="457200" indent="-457200">
              <a:spcAft>
                <a:spcPts val="1200"/>
              </a:spcAft>
              <a:buFont typeface="Arial" pitchFamily="34" charset="0"/>
              <a:buChar char="•"/>
              <a:tabLst>
                <a:tab pos="457200" algn="l"/>
              </a:tabLst>
            </a:pPr>
            <a:r>
              <a:rPr lang="en-US" dirty="0" smtClean="0"/>
              <a:t>An </a:t>
            </a:r>
            <a:r>
              <a:rPr lang="en-US" sz="2400" b="1" dirty="0" smtClean="0"/>
              <a:t>interrupt </a:t>
            </a:r>
            <a:r>
              <a:rPr lang="en-US" dirty="0" smtClean="0"/>
              <a:t>is generated by </a:t>
            </a:r>
            <a:r>
              <a:rPr lang="en-US" u="sng" dirty="0" smtClean="0"/>
              <a:t>mainly hardware </a:t>
            </a:r>
            <a:r>
              <a:rPr lang="en-US" dirty="0" smtClean="0"/>
              <a:t>(indirectly by software)  as well as by external events such as I/O.; but not by running programs directly. </a:t>
            </a:r>
          </a:p>
          <a:p>
            <a:pPr marL="457200" indent="-457200">
              <a:spcAft>
                <a:spcPts val="1200"/>
              </a:spcAft>
              <a:buFont typeface="Arial" pitchFamily="34" charset="0"/>
              <a:buChar char="•"/>
              <a:tabLst>
                <a:tab pos="457200" algn="l"/>
              </a:tabLst>
            </a:pPr>
            <a:r>
              <a:rPr lang="en-US" dirty="0" smtClean="0"/>
              <a:t>The address of the code to handle the interrupt must be given to the CPU. That is interrupt handler. </a:t>
            </a:r>
          </a:p>
          <a:p>
            <a:pPr marL="457200" indent="-457200">
              <a:spcAft>
                <a:spcPts val="1200"/>
              </a:spcAft>
              <a:buFont typeface="Arial" pitchFamily="34" charset="0"/>
              <a:buChar char="•"/>
              <a:tabLst>
                <a:tab pos="457200" algn="l"/>
              </a:tabLst>
            </a:pPr>
            <a:r>
              <a:rPr lang="en-US" dirty="0" smtClean="0"/>
              <a:t>Interrupts are asynchronous with the program. </a:t>
            </a:r>
          </a:p>
          <a:p>
            <a:pPr marL="457200" indent="-457200">
              <a:spcAft>
                <a:spcPts val="1200"/>
              </a:spcAft>
              <a:buFont typeface="Arial" pitchFamily="34" charset="0"/>
              <a:buChar char="•"/>
              <a:tabLst>
                <a:tab pos="457200" algn="l"/>
              </a:tabLst>
            </a:pPr>
            <a:r>
              <a:rPr lang="en-US" dirty="0" smtClean="0"/>
              <a:t>User generated interrupts are known as trap. </a:t>
            </a:r>
          </a:p>
          <a:p>
            <a:pPr marL="457200" indent="-457200">
              <a:spcAft>
                <a:spcPts val="1200"/>
              </a:spcAft>
              <a:buFont typeface="Arial" pitchFamily="34" charset="0"/>
              <a:buChar char="•"/>
              <a:tabLst>
                <a:tab pos="457200" algn="l"/>
              </a:tabLst>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smtClean="0"/>
              <a:t>Design criteria for instruction format</a:t>
            </a:r>
            <a:endParaRPr lang="en-US" sz="2000" dirty="0"/>
          </a:p>
        </p:txBody>
      </p:sp>
      <p:sp>
        <p:nvSpPr>
          <p:cNvPr id="3" name="Text Box 4"/>
          <p:cNvSpPr txBox="1">
            <a:spLocks noChangeArrowheads="1"/>
          </p:cNvSpPr>
          <p:nvPr/>
        </p:nvSpPr>
        <p:spPr bwMode="auto">
          <a:xfrm>
            <a:off x="2209800" y="2114490"/>
            <a:ext cx="579120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flatTx/>
          </a:bodyPr>
          <a:lstStyle/>
          <a:p>
            <a:pPr algn="ctr">
              <a:spcBef>
                <a:spcPct val="50000"/>
              </a:spcBef>
            </a:pPr>
            <a:r>
              <a:rPr lang="en-US" sz="2000" b="1" dirty="0" err="1">
                <a:solidFill>
                  <a:srgbClr val="000000"/>
                </a:solidFill>
              </a:rPr>
              <a:t>Opcode</a:t>
            </a:r>
            <a:endParaRPr lang="en-US" sz="2000" b="1" dirty="0">
              <a:solidFill>
                <a:srgbClr val="000000"/>
              </a:solidFill>
            </a:endParaRPr>
          </a:p>
        </p:txBody>
      </p:sp>
      <p:sp>
        <p:nvSpPr>
          <p:cNvPr id="4" name="Text Box 5"/>
          <p:cNvSpPr txBox="1">
            <a:spLocks noChangeArrowheads="1"/>
          </p:cNvSpPr>
          <p:nvPr/>
        </p:nvSpPr>
        <p:spPr bwMode="auto">
          <a:xfrm>
            <a:off x="2362200" y="3486090"/>
            <a:ext cx="556260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flatTx/>
          </a:bodyPr>
          <a:lstStyle/>
          <a:p>
            <a:pPr>
              <a:spcBef>
                <a:spcPct val="50000"/>
              </a:spcBef>
            </a:pPr>
            <a:r>
              <a:rPr lang="en-US" sz="2400" b="1" dirty="0">
                <a:solidFill>
                  <a:schemeClr val="tx1"/>
                </a:solidFill>
              </a:rPr>
              <a:t>      </a:t>
            </a:r>
            <a:r>
              <a:rPr lang="en-US" sz="2000" b="1" dirty="0" err="1">
                <a:solidFill>
                  <a:schemeClr val="tx1"/>
                </a:solidFill>
              </a:rPr>
              <a:t>Opcode</a:t>
            </a:r>
            <a:r>
              <a:rPr lang="en-US" sz="2000" b="1" dirty="0">
                <a:solidFill>
                  <a:schemeClr val="tx1"/>
                </a:solidFill>
              </a:rPr>
              <a:t>     |                  Address</a:t>
            </a:r>
          </a:p>
        </p:txBody>
      </p:sp>
      <p:sp>
        <p:nvSpPr>
          <p:cNvPr id="5" name="Text Box 7"/>
          <p:cNvSpPr txBox="1">
            <a:spLocks noChangeArrowheads="1"/>
          </p:cNvSpPr>
          <p:nvPr/>
        </p:nvSpPr>
        <p:spPr bwMode="auto">
          <a:xfrm>
            <a:off x="2438400" y="5010090"/>
            <a:ext cx="548640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flatTx/>
          </a:bodyPr>
          <a:lstStyle/>
          <a:p>
            <a:pPr>
              <a:spcBef>
                <a:spcPct val="50000"/>
              </a:spcBef>
            </a:pPr>
            <a:r>
              <a:rPr lang="en-US" sz="2000" b="1" dirty="0">
                <a:solidFill>
                  <a:srgbClr val="000000"/>
                </a:solidFill>
              </a:rPr>
              <a:t>      </a:t>
            </a:r>
            <a:r>
              <a:rPr lang="en-US" sz="2000" b="1" dirty="0" err="1">
                <a:solidFill>
                  <a:schemeClr val="tx1"/>
                </a:solidFill>
              </a:rPr>
              <a:t>Opcode</a:t>
            </a:r>
            <a:r>
              <a:rPr lang="en-US" sz="2000" b="1" dirty="0">
                <a:solidFill>
                  <a:schemeClr val="tx1"/>
                </a:solidFill>
              </a:rPr>
              <a:t>     |      Address1       |       Address2</a:t>
            </a:r>
          </a:p>
        </p:txBody>
      </p:sp>
      <p:sp>
        <p:nvSpPr>
          <p:cNvPr id="6" name="Text Box 8"/>
          <p:cNvSpPr txBox="1">
            <a:spLocks noChangeArrowheads="1"/>
          </p:cNvSpPr>
          <p:nvPr/>
        </p:nvSpPr>
        <p:spPr bwMode="auto">
          <a:xfrm>
            <a:off x="2286000" y="2571690"/>
            <a:ext cx="5858540" cy="461665"/>
          </a:xfrm>
          <a:prstGeom prst="rect">
            <a:avLst/>
          </a:prstGeom>
          <a:noFill/>
          <a:ln w="9525">
            <a:noFill/>
            <a:miter lim="800000"/>
            <a:headEnd/>
            <a:tailEnd/>
          </a:ln>
        </p:spPr>
        <p:txBody>
          <a:bodyPr wrap="square">
            <a:spAutoFit/>
          </a:bodyPr>
          <a:lstStyle/>
          <a:p>
            <a:pPr algn="ctr">
              <a:spcBef>
                <a:spcPct val="50000"/>
              </a:spcBef>
            </a:pPr>
            <a:r>
              <a:rPr lang="en-US" sz="2400" b="1" dirty="0"/>
              <a:t>O address instruction</a:t>
            </a:r>
          </a:p>
        </p:txBody>
      </p:sp>
      <p:sp>
        <p:nvSpPr>
          <p:cNvPr id="7" name="Text Box 9"/>
          <p:cNvSpPr txBox="1">
            <a:spLocks noChangeArrowheads="1"/>
          </p:cNvSpPr>
          <p:nvPr/>
        </p:nvSpPr>
        <p:spPr bwMode="auto">
          <a:xfrm>
            <a:off x="2514600" y="4019490"/>
            <a:ext cx="5858540" cy="461665"/>
          </a:xfrm>
          <a:prstGeom prst="rect">
            <a:avLst/>
          </a:prstGeom>
          <a:noFill/>
          <a:ln w="9525">
            <a:noFill/>
            <a:miter lim="800000"/>
            <a:headEnd/>
            <a:tailEnd/>
          </a:ln>
        </p:spPr>
        <p:txBody>
          <a:bodyPr wrap="square">
            <a:spAutoFit/>
          </a:bodyPr>
          <a:lstStyle/>
          <a:p>
            <a:pPr algn="ctr">
              <a:spcBef>
                <a:spcPct val="50000"/>
              </a:spcBef>
            </a:pPr>
            <a:r>
              <a:rPr lang="en-US" sz="2400" b="1" dirty="0"/>
              <a:t>1 address instruction</a:t>
            </a:r>
          </a:p>
        </p:txBody>
      </p:sp>
      <p:sp>
        <p:nvSpPr>
          <p:cNvPr id="8" name="Text Box 10"/>
          <p:cNvSpPr txBox="1">
            <a:spLocks noChangeArrowheads="1"/>
          </p:cNvSpPr>
          <p:nvPr/>
        </p:nvSpPr>
        <p:spPr bwMode="auto">
          <a:xfrm>
            <a:off x="2667000" y="5467290"/>
            <a:ext cx="5858540" cy="461665"/>
          </a:xfrm>
          <a:prstGeom prst="rect">
            <a:avLst/>
          </a:prstGeom>
          <a:noFill/>
          <a:ln w="9525">
            <a:noFill/>
            <a:miter lim="800000"/>
            <a:headEnd/>
            <a:tailEnd/>
          </a:ln>
        </p:spPr>
        <p:txBody>
          <a:bodyPr wrap="square">
            <a:spAutoFit/>
          </a:bodyPr>
          <a:lstStyle/>
          <a:p>
            <a:pPr algn="ctr">
              <a:spcBef>
                <a:spcPct val="50000"/>
              </a:spcBef>
            </a:pPr>
            <a:r>
              <a:rPr lang="en-US" sz="2400" b="1" dirty="0"/>
              <a:t>2 address instruction</a:t>
            </a:r>
          </a:p>
        </p:txBody>
      </p:sp>
      <p:sp>
        <p:nvSpPr>
          <p:cNvPr id="9" name="TextBox 8"/>
          <p:cNvSpPr txBox="1"/>
          <p:nvPr/>
        </p:nvSpPr>
        <p:spPr>
          <a:xfrm>
            <a:off x="5029200" y="1752600"/>
            <a:ext cx="2971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b="1" i="1" dirty="0" err="1" smtClean="0">
                <a:solidFill>
                  <a:srgbClr val="C00000"/>
                </a:solidFill>
              </a:rPr>
              <a:t>Eg</a:t>
            </a:r>
            <a:r>
              <a:rPr lang="en-US" b="1" i="1" dirty="0" smtClean="0">
                <a:solidFill>
                  <a:srgbClr val="C00000"/>
                </a:solidFill>
              </a:rPr>
              <a:t>. Stack instructions</a:t>
            </a:r>
            <a:endParaRPr lang="en-US" b="1" i="1" dirty="0">
              <a:solidFill>
                <a:srgbClr val="C00000"/>
              </a:solidFill>
            </a:endParaRPr>
          </a:p>
        </p:txBody>
      </p:sp>
      <p:sp>
        <p:nvSpPr>
          <p:cNvPr id="10" name="TextBox 9"/>
          <p:cNvSpPr txBox="1"/>
          <p:nvPr/>
        </p:nvSpPr>
        <p:spPr>
          <a:xfrm>
            <a:off x="4953000" y="3124200"/>
            <a:ext cx="2971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b="1" i="1" dirty="0" err="1" smtClean="0">
                <a:solidFill>
                  <a:srgbClr val="C00000"/>
                </a:solidFill>
              </a:rPr>
              <a:t>Eg</a:t>
            </a:r>
            <a:r>
              <a:rPr lang="en-US" b="1" i="1" dirty="0" smtClean="0">
                <a:solidFill>
                  <a:srgbClr val="C00000"/>
                </a:solidFill>
              </a:rPr>
              <a:t>. Load x, increment 1, etc.</a:t>
            </a:r>
            <a:endParaRPr lang="en-US" b="1" i="1" dirty="0">
              <a:solidFill>
                <a:srgbClr val="C00000"/>
              </a:solidFill>
            </a:endParaRPr>
          </a:p>
        </p:txBody>
      </p:sp>
      <p:sp>
        <p:nvSpPr>
          <p:cNvPr id="11" name="TextBox 10"/>
          <p:cNvSpPr txBox="1"/>
          <p:nvPr/>
        </p:nvSpPr>
        <p:spPr>
          <a:xfrm>
            <a:off x="4940300" y="4622800"/>
            <a:ext cx="2971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b="1" i="1" dirty="0" err="1" smtClean="0">
                <a:solidFill>
                  <a:srgbClr val="C00000"/>
                </a:solidFill>
              </a:rPr>
              <a:t>Eg</a:t>
            </a:r>
            <a:r>
              <a:rPr lang="en-US" b="1" i="1" dirty="0" smtClean="0">
                <a:solidFill>
                  <a:srgbClr val="C00000"/>
                </a:solidFill>
              </a:rPr>
              <a:t>. Add 6 to P</a:t>
            </a:r>
            <a:endParaRPr lang="en-US" b="1" i="1" dirty="0">
              <a:solidFill>
                <a:srgbClr val="C00000"/>
              </a:solidFill>
            </a:endParaRPr>
          </a:p>
        </p:txBody>
      </p:sp>
      <p:sp>
        <p:nvSpPr>
          <p:cNvPr id="12" name="TextBox 11"/>
          <p:cNvSpPr txBox="1"/>
          <p:nvPr/>
        </p:nvSpPr>
        <p:spPr>
          <a:xfrm>
            <a:off x="2362200" y="5943600"/>
            <a:ext cx="5715000" cy="338554"/>
          </a:xfrm>
          <a:prstGeom prst="rect">
            <a:avLst/>
          </a:prstGeom>
          <a:noFill/>
        </p:spPr>
        <p:txBody>
          <a:bodyPr wrap="square" rtlCol="0">
            <a:spAutoFit/>
          </a:bodyPr>
          <a:lstStyle/>
          <a:p>
            <a:r>
              <a:rPr lang="en-US" sz="1600" b="1" i="1" dirty="0" smtClean="0">
                <a:solidFill>
                  <a:srgbClr val="0000CC"/>
                </a:solidFill>
              </a:rPr>
              <a:t>Further, three address instructions are also used </a:t>
            </a:r>
            <a:r>
              <a:rPr lang="en-US" sz="1600" b="1" i="1" dirty="0" err="1" smtClean="0">
                <a:solidFill>
                  <a:srgbClr val="0000CC"/>
                </a:solidFill>
              </a:rPr>
              <a:t>eg</a:t>
            </a:r>
            <a:r>
              <a:rPr lang="en-US" sz="1600" b="1" i="1" dirty="0" smtClean="0">
                <a:solidFill>
                  <a:srgbClr val="0000CC"/>
                </a:solidFill>
              </a:rPr>
              <a:t>. S=Add 6 to P</a:t>
            </a:r>
            <a:endParaRPr lang="en-US" sz="1600" b="1" i="1" dirty="0">
              <a:solidFill>
                <a:srgbClr val="0000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Bus Arbiter</a:t>
            </a:r>
            <a:endParaRPr lang="en-US" dirty="0"/>
          </a:p>
        </p:txBody>
      </p:sp>
      <p:grpSp>
        <p:nvGrpSpPr>
          <p:cNvPr id="28" name="Group 27"/>
          <p:cNvGrpSpPr/>
          <p:nvPr/>
        </p:nvGrpSpPr>
        <p:grpSpPr>
          <a:xfrm>
            <a:off x="2133600" y="3048000"/>
            <a:ext cx="6400800" cy="3048575"/>
            <a:chOff x="381000" y="2743200"/>
            <a:chExt cx="8458200" cy="4229963"/>
          </a:xfrm>
        </p:grpSpPr>
        <p:sp>
          <p:nvSpPr>
            <p:cNvPr id="29" name="Text Box 5"/>
            <p:cNvSpPr txBox="1">
              <a:spLocks noChangeArrowheads="1"/>
            </p:cNvSpPr>
            <p:nvPr/>
          </p:nvSpPr>
          <p:spPr bwMode="auto">
            <a:xfrm>
              <a:off x="381000" y="4953000"/>
              <a:ext cx="990600" cy="4616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pPr>
              <a:r>
                <a:rPr lang="en-US" sz="1400" b="1"/>
                <a:t>CPU</a:t>
              </a:r>
              <a:endParaRPr lang="en-US" sz="1200" b="1"/>
            </a:p>
          </p:txBody>
        </p:sp>
        <p:sp>
          <p:nvSpPr>
            <p:cNvPr id="30" name="Text Box 6"/>
            <p:cNvSpPr txBox="1">
              <a:spLocks noChangeArrowheads="1"/>
            </p:cNvSpPr>
            <p:nvPr/>
          </p:nvSpPr>
          <p:spPr bwMode="auto">
            <a:xfrm>
              <a:off x="1600199" y="4953000"/>
              <a:ext cx="1219199" cy="46166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pPr>
              <a:r>
                <a:rPr lang="en-US" sz="1400" b="1" dirty="0"/>
                <a:t>Memory</a:t>
              </a:r>
            </a:p>
          </p:txBody>
        </p:sp>
        <p:sp>
          <p:nvSpPr>
            <p:cNvPr id="31" name="Text Box 7"/>
            <p:cNvSpPr txBox="1">
              <a:spLocks noChangeArrowheads="1"/>
            </p:cNvSpPr>
            <p:nvPr/>
          </p:nvSpPr>
          <p:spPr bwMode="auto">
            <a:xfrm>
              <a:off x="4495800" y="4953000"/>
              <a:ext cx="1219199"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n-US" sz="1100" b="1" dirty="0"/>
                <a:t>Video Controller</a:t>
              </a:r>
            </a:p>
          </p:txBody>
        </p:sp>
        <p:sp>
          <p:nvSpPr>
            <p:cNvPr id="32" name="Line 9"/>
            <p:cNvSpPr>
              <a:spLocks noChangeShapeType="1"/>
            </p:cNvSpPr>
            <p:nvPr/>
          </p:nvSpPr>
          <p:spPr bwMode="auto">
            <a:xfrm>
              <a:off x="914400" y="5410200"/>
              <a:ext cx="0" cy="1219200"/>
            </a:xfrm>
            <a:prstGeom prst="line">
              <a:avLst/>
            </a:prstGeom>
            <a:noFill/>
            <a:ln w="57150" cmpd="thinThick">
              <a:solidFill>
                <a:srgbClr val="000000"/>
              </a:solidFill>
              <a:miter lim="800000"/>
              <a:headEnd/>
              <a:tailEnd/>
            </a:ln>
          </p:spPr>
          <p:txBody>
            <a:bodyPr wrap="none"/>
            <a:lstStyle/>
            <a:p>
              <a:endParaRPr lang="en-US" sz="1200"/>
            </a:p>
          </p:txBody>
        </p:sp>
        <p:sp>
          <p:nvSpPr>
            <p:cNvPr id="33" name="Line 10"/>
            <p:cNvSpPr>
              <a:spLocks noChangeShapeType="1"/>
            </p:cNvSpPr>
            <p:nvPr/>
          </p:nvSpPr>
          <p:spPr bwMode="auto">
            <a:xfrm>
              <a:off x="914400" y="6629400"/>
              <a:ext cx="7848600" cy="0"/>
            </a:xfrm>
            <a:prstGeom prst="line">
              <a:avLst/>
            </a:prstGeom>
            <a:noFill/>
            <a:ln w="57150" cmpd="thinThick">
              <a:solidFill>
                <a:srgbClr val="000000"/>
              </a:solidFill>
              <a:miter lim="800000"/>
              <a:headEnd/>
              <a:tailEnd/>
            </a:ln>
          </p:spPr>
          <p:txBody>
            <a:bodyPr wrap="none"/>
            <a:lstStyle/>
            <a:p>
              <a:endParaRPr lang="en-US" sz="1200"/>
            </a:p>
          </p:txBody>
        </p:sp>
        <p:sp>
          <p:nvSpPr>
            <p:cNvPr id="34" name="Line 11"/>
            <p:cNvSpPr>
              <a:spLocks noChangeShapeType="1"/>
            </p:cNvSpPr>
            <p:nvPr/>
          </p:nvSpPr>
          <p:spPr bwMode="auto">
            <a:xfrm>
              <a:off x="2057400" y="5257800"/>
              <a:ext cx="0" cy="1295400"/>
            </a:xfrm>
            <a:prstGeom prst="line">
              <a:avLst/>
            </a:prstGeom>
            <a:noFill/>
            <a:ln w="57150" cmpd="thinThick">
              <a:solidFill>
                <a:srgbClr val="000000"/>
              </a:solidFill>
              <a:miter lim="800000"/>
              <a:headEnd/>
              <a:tailEnd/>
            </a:ln>
          </p:spPr>
          <p:txBody>
            <a:bodyPr wrap="none"/>
            <a:lstStyle/>
            <a:p>
              <a:endParaRPr lang="en-US" sz="1200"/>
            </a:p>
          </p:txBody>
        </p:sp>
        <p:sp>
          <p:nvSpPr>
            <p:cNvPr id="35" name="Line 12"/>
            <p:cNvSpPr>
              <a:spLocks noChangeShapeType="1"/>
            </p:cNvSpPr>
            <p:nvPr/>
          </p:nvSpPr>
          <p:spPr bwMode="auto">
            <a:xfrm>
              <a:off x="3581400" y="5562600"/>
              <a:ext cx="0" cy="990600"/>
            </a:xfrm>
            <a:prstGeom prst="line">
              <a:avLst/>
            </a:prstGeom>
            <a:noFill/>
            <a:ln w="57150" cmpd="thinThick">
              <a:solidFill>
                <a:srgbClr val="000000"/>
              </a:solidFill>
              <a:miter lim="800000"/>
              <a:headEnd/>
              <a:tailEnd/>
            </a:ln>
          </p:spPr>
          <p:txBody>
            <a:bodyPr wrap="none"/>
            <a:lstStyle/>
            <a:p>
              <a:endParaRPr lang="en-US" sz="1200"/>
            </a:p>
          </p:txBody>
        </p:sp>
        <p:sp>
          <p:nvSpPr>
            <p:cNvPr id="36" name="Line 13"/>
            <p:cNvSpPr>
              <a:spLocks noChangeShapeType="1"/>
            </p:cNvSpPr>
            <p:nvPr/>
          </p:nvSpPr>
          <p:spPr bwMode="auto">
            <a:xfrm>
              <a:off x="6553200" y="5486400"/>
              <a:ext cx="0" cy="1143000"/>
            </a:xfrm>
            <a:prstGeom prst="line">
              <a:avLst/>
            </a:prstGeom>
            <a:noFill/>
            <a:ln w="57150" cmpd="thinThick">
              <a:solidFill>
                <a:srgbClr val="000000"/>
              </a:solidFill>
              <a:miter lim="800000"/>
              <a:headEnd/>
              <a:tailEnd/>
            </a:ln>
          </p:spPr>
          <p:txBody>
            <a:bodyPr wrap="none"/>
            <a:lstStyle/>
            <a:p>
              <a:endParaRPr lang="en-US" sz="1200"/>
            </a:p>
          </p:txBody>
        </p:sp>
        <p:sp>
          <p:nvSpPr>
            <p:cNvPr id="37" name="Text Box 14"/>
            <p:cNvSpPr txBox="1">
              <a:spLocks noChangeArrowheads="1"/>
            </p:cNvSpPr>
            <p:nvPr/>
          </p:nvSpPr>
          <p:spPr bwMode="auto">
            <a:xfrm>
              <a:off x="8153400" y="6096000"/>
              <a:ext cx="685800" cy="877163"/>
            </a:xfrm>
            <a:prstGeom prst="rect">
              <a:avLst/>
            </a:prstGeom>
            <a:noFill/>
            <a:ln w="9525">
              <a:noFill/>
              <a:miter lim="800000"/>
              <a:headEnd/>
              <a:tailEnd/>
            </a:ln>
          </p:spPr>
          <p:txBody>
            <a:bodyPr>
              <a:spAutoFit/>
            </a:bodyPr>
            <a:lstStyle/>
            <a:p>
              <a:pPr>
                <a:spcBef>
                  <a:spcPct val="50000"/>
                </a:spcBef>
              </a:pPr>
              <a:r>
                <a:rPr lang="en-US" sz="1600" b="1" i="1">
                  <a:solidFill>
                    <a:srgbClr val="000000"/>
                  </a:solidFill>
                </a:rPr>
                <a:t>Bus</a:t>
              </a:r>
            </a:p>
          </p:txBody>
        </p:sp>
        <p:sp>
          <p:nvSpPr>
            <p:cNvPr id="38" name="Text Box 15"/>
            <p:cNvSpPr txBox="1">
              <a:spLocks noChangeArrowheads="1"/>
            </p:cNvSpPr>
            <p:nvPr/>
          </p:nvSpPr>
          <p:spPr bwMode="auto">
            <a:xfrm>
              <a:off x="5943601" y="2743200"/>
              <a:ext cx="1371600" cy="46166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pPr>
              <a:r>
                <a:rPr lang="en-US" sz="1400" b="1" dirty="0"/>
                <a:t>Hard disk</a:t>
              </a:r>
            </a:p>
          </p:txBody>
        </p:sp>
        <p:sp>
          <p:nvSpPr>
            <p:cNvPr id="39" name="Line 16"/>
            <p:cNvSpPr>
              <a:spLocks noChangeShapeType="1"/>
            </p:cNvSpPr>
            <p:nvPr/>
          </p:nvSpPr>
          <p:spPr bwMode="auto">
            <a:xfrm>
              <a:off x="7772400" y="4343400"/>
              <a:ext cx="0" cy="609600"/>
            </a:xfrm>
            <a:prstGeom prst="line">
              <a:avLst/>
            </a:prstGeom>
            <a:noFill/>
            <a:ln w="57150" cmpd="thinThick">
              <a:solidFill>
                <a:srgbClr val="000000"/>
              </a:solidFill>
              <a:miter lim="800000"/>
              <a:headEnd/>
              <a:tailEnd/>
            </a:ln>
          </p:spPr>
          <p:txBody>
            <a:bodyPr wrap="none"/>
            <a:lstStyle/>
            <a:p>
              <a:endParaRPr lang="en-US" sz="1200"/>
            </a:p>
          </p:txBody>
        </p:sp>
        <p:sp>
          <p:nvSpPr>
            <p:cNvPr id="40" name="Text Box 17"/>
            <p:cNvSpPr txBox="1">
              <a:spLocks noChangeArrowheads="1"/>
            </p:cNvSpPr>
            <p:nvPr/>
          </p:nvSpPr>
          <p:spPr bwMode="auto">
            <a:xfrm>
              <a:off x="2895600" y="3505200"/>
              <a:ext cx="1371600" cy="8771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en-US" sz="1600" b="1"/>
                <a:t>Key board</a:t>
              </a:r>
            </a:p>
          </p:txBody>
        </p:sp>
        <p:sp>
          <p:nvSpPr>
            <p:cNvPr id="41" name="Line 18"/>
            <p:cNvSpPr>
              <a:spLocks noChangeShapeType="1"/>
            </p:cNvSpPr>
            <p:nvPr/>
          </p:nvSpPr>
          <p:spPr bwMode="auto">
            <a:xfrm>
              <a:off x="3581400" y="4343400"/>
              <a:ext cx="0" cy="609600"/>
            </a:xfrm>
            <a:prstGeom prst="line">
              <a:avLst/>
            </a:prstGeom>
            <a:noFill/>
            <a:ln w="57150" cmpd="thinThick">
              <a:solidFill>
                <a:srgbClr val="000000"/>
              </a:solidFill>
              <a:miter lim="800000"/>
              <a:headEnd/>
              <a:tailEnd/>
            </a:ln>
          </p:spPr>
          <p:txBody>
            <a:bodyPr wrap="none"/>
            <a:lstStyle/>
            <a:p>
              <a:endParaRPr lang="en-US" sz="1200"/>
            </a:p>
          </p:txBody>
        </p:sp>
        <p:sp>
          <p:nvSpPr>
            <p:cNvPr id="42" name="Text Box 19"/>
            <p:cNvSpPr txBox="1">
              <a:spLocks noChangeArrowheads="1"/>
            </p:cNvSpPr>
            <p:nvPr/>
          </p:nvSpPr>
          <p:spPr bwMode="auto">
            <a:xfrm>
              <a:off x="4572000" y="3810000"/>
              <a:ext cx="1371600" cy="5078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n-US" sz="1600" b="1"/>
                <a:t>Monitor</a:t>
              </a:r>
            </a:p>
          </p:txBody>
        </p:sp>
        <p:sp>
          <p:nvSpPr>
            <p:cNvPr id="43" name="Line 20"/>
            <p:cNvSpPr>
              <a:spLocks noChangeShapeType="1"/>
            </p:cNvSpPr>
            <p:nvPr/>
          </p:nvSpPr>
          <p:spPr bwMode="auto">
            <a:xfrm>
              <a:off x="5105400" y="4343400"/>
              <a:ext cx="0" cy="609600"/>
            </a:xfrm>
            <a:prstGeom prst="line">
              <a:avLst/>
            </a:prstGeom>
            <a:noFill/>
            <a:ln w="57150" cmpd="thinThick">
              <a:solidFill>
                <a:srgbClr val="000000"/>
              </a:solidFill>
              <a:miter lim="800000"/>
              <a:headEnd/>
              <a:tailEnd/>
            </a:ln>
          </p:spPr>
          <p:txBody>
            <a:bodyPr wrap="none"/>
            <a:lstStyle/>
            <a:p>
              <a:endParaRPr lang="en-US" sz="1200"/>
            </a:p>
          </p:txBody>
        </p:sp>
        <p:sp>
          <p:nvSpPr>
            <p:cNvPr id="44" name="Text Box 21"/>
            <p:cNvSpPr txBox="1">
              <a:spLocks noChangeArrowheads="1"/>
            </p:cNvSpPr>
            <p:nvPr/>
          </p:nvSpPr>
          <p:spPr bwMode="auto">
            <a:xfrm>
              <a:off x="3047998" y="4952999"/>
              <a:ext cx="1219199" cy="64633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en-US" sz="1100" b="1" dirty="0"/>
                <a:t>Keyboard Controller</a:t>
              </a:r>
            </a:p>
          </p:txBody>
        </p:sp>
        <p:sp>
          <p:nvSpPr>
            <p:cNvPr id="45" name="Text Box 22"/>
            <p:cNvSpPr txBox="1">
              <a:spLocks noChangeArrowheads="1"/>
            </p:cNvSpPr>
            <p:nvPr/>
          </p:nvSpPr>
          <p:spPr bwMode="auto">
            <a:xfrm>
              <a:off x="5791201" y="4952999"/>
              <a:ext cx="1219199" cy="64633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pPr>
              <a:r>
                <a:rPr lang="en-US" sz="1100" b="1"/>
                <a:t>Hard disk Controller</a:t>
              </a:r>
            </a:p>
          </p:txBody>
        </p:sp>
        <p:sp>
          <p:nvSpPr>
            <p:cNvPr id="46" name="Text Box 23"/>
            <p:cNvSpPr txBox="1">
              <a:spLocks noChangeArrowheads="1"/>
            </p:cNvSpPr>
            <p:nvPr/>
          </p:nvSpPr>
          <p:spPr bwMode="auto">
            <a:xfrm>
              <a:off x="7328807" y="4963512"/>
              <a:ext cx="1219199" cy="90024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en-US" sz="1100" b="1" dirty="0"/>
                <a:t>Floppy  disk Controller</a:t>
              </a:r>
            </a:p>
          </p:txBody>
        </p:sp>
        <p:sp>
          <p:nvSpPr>
            <p:cNvPr id="47" name="Line 24"/>
            <p:cNvSpPr>
              <a:spLocks noChangeShapeType="1"/>
            </p:cNvSpPr>
            <p:nvPr/>
          </p:nvSpPr>
          <p:spPr bwMode="auto">
            <a:xfrm>
              <a:off x="5105400" y="5584825"/>
              <a:ext cx="0" cy="990600"/>
            </a:xfrm>
            <a:prstGeom prst="line">
              <a:avLst/>
            </a:prstGeom>
            <a:noFill/>
            <a:ln w="57150" cmpd="thinThick">
              <a:solidFill>
                <a:srgbClr val="000000"/>
              </a:solidFill>
              <a:miter lim="800000"/>
              <a:headEnd/>
              <a:tailEnd/>
            </a:ln>
          </p:spPr>
          <p:txBody>
            <a:bodyPr wrap="none"/>
            <a:lstStyle/>
            <a:p>
              <a:endParaRPr lang="en-US" sz="1200"/>
            </a:p>
          </p:txBody>
        </p:sp>
        <p:sp>
          <p:nvSpPr>
            <p:cNvPr id="48" name="Line 25"/>
            <p:cNvSpPr>
              <a:spLocks noChangeShapeType="1"/>
            </p:cNvSpPr>
            <p:nvPr/>
          </p:nvSpPr>
          <p:spPr bwMode="auto">
            <a:xfrm>
              <a:off x="7696200" y="5791200"/>
              <a:ext cx="0" cy="838200"/>
            </a:xfrm>
            <a:prstGeom prst="line">
              <a:avLst/>
            </a:prstGeom>
            <a:noFill/>
            <a:ln w="57150" cmpd="thinThick">
              <a:solidFill>
                <a:srgbClr val="000000"/>
              </a:solidFill>
              <a:miter lim="800000"/>
              <a:headEnd/>
              <a:tailEnd/>
            </a:ln>
          </p:spPr>
          <p:txBody>
            <a:bodyPr wrap="none"/>
            <a:lstStyle/>
            <a:p>
              <a:endParaRPr lang="en-US" sz="1200"/>
            </a:p>
          </p:txBody>
        </p:sp>
        <p:sp>
          <p:nvSpPr>
            <p:cNvPr id="49" name="Text Box 26"/>
            <p:cNvSpPr txBox="1">
              <a:spLocks noChangeArrowheads="1"/>
            </p:cNvSpPr>
            <p:nvPr/>
          </p:nvSpPr>
          <p:spPr bwMode="auto">
            <a:xfrm>
              <a:off x="7127421" y="3800491"/>
              <a:ext cx="1371601" cy="7848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pPr>
              <a:r>
                <a:rPr lang="en-US" sz="1400" b="1" dirty="0"/>
                <a:t>Floppy disk drive</a:t>
              </a:r>
            </a:p>
          </p:txBody>
        </p:sp>
        <p:sp>
          <p:nvSpPr>
            <p:cNvPr id="50" name="Line 27"/>
            <p:cNvSpPr>
              <a:spLocks noChangeShapeType="1"/>
            </p:cNvSpPr>
            <p:nvPr/>
          </p:nvSpPr>
          <p:spPr bwMode="auto">
            <a:xfrm>
              <a:off x="6553200" y="3124200"/>
              <a:ext cx="0" cy="1828800"/>
            </a:xfrm>
            <a:prstGeom prst="line">
              <a:avLst/>
            </a:prstGeom>
            <a:noFill/>
            <a:ln w="57150" cmpd="thinThick">
              <a:solidFill>
                <a:srgbClr val="000000"/>
              </a:solidFill>
              <a:miter lim="800000"/>
              <a:headEnd/>
              <a:tailEnd/>
            </a:ln>
          </p:spPr>
          <p:txBody>
            <a:bodyPr wrap="none"/>
            <a:lstStyle/>
            <a:p>
              <a:endParaRPr lang="en-US" sz="1200"/>
            </a:p>
          </p:txBody>
        </p:sp>
      </p:grpSp>
      <p:sp>
        <p:nvSpPr>
          <p:cNvPr id="51" name="Rectangle 50"/>
          <p:cNvSpPr/>
          <p:nvPr/>
        </p:nvSpPr>
        <p:spPr>
          <a:xfrm>
            <a:off x="1905000" y="1752600"/>
            <a:ext cx="4876800" cy="1009507"/>
          </a:xfrm>
          <a:prstGeom prst="rect">
            <a:avLst/>
          </a:prstGeom>
        </p:spPr>
        <p:txBody>
          <a:bodyPr wrap="square">
            <a:spAutoFit/>
          </a:bodyPr>
          <a:lstStyle/>
          <a:p>
            <a:pPr algn="just">
              <a:lnSpc>
                <a:spcPct val="85000"/>
              </a:lnSpc>
              <a:spcBef>
                <a:spcPct val="10000"/>
              </a:spcBef>
            </a:pPr>
            <a:r>
              <a:rPr lang="en-US" b="1" dirty="0" smtClean="0"/>
              <a:t>Bus is used by all the components…</a:t>
            </a:r>
          </a:p>
          <a:p>
            <a:pPr algn="just">
              <a:lnSpc>
                <a:spcPct val="85000"/>
              </a:lnSpc>
              <a:spcBef>
                <a:spcPct val="10000"/>
              </a:spcBef>
            </a:pPr>
            <a:r>
              <a:rPr lang="en-US" b="1" dirty="0" smtClean="0"/>
              <a:t>When two components need bus at a time,     </a:t>
            </a:r>
            <a:r>
              <a:rPr lang="en-US" sz="2400" b="1" dirty="0" smtClean="0">
                <a:solidFill>
                  <a:srgbClr val="FF0000"/>
                </a:solidFill>
              </a:rPr>
              <a:t>bus arbiter</a:t>
            </a:r>
            <a:r>
              <a:rPr lang="en-US" sz="1400" b="1" dirty="0" smtClean="0"/>
              <a:t> </a:t>
            </a:r>
            <a:r>
              <a:rPr lang="en-US" b="1" dirty="0" smtClean="0"/>
              <a:t>will decide what/who goes next.</a:t>
            </a:r>
            <a:r>
              <a:rPr lang="en-US" sz="3200" dirty="0" smtClean="0">
                <a:solidFill>
                  <a:srgbClr val="000099"/>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Modem </a:t>
            </a:r>
            <a:endParaRPr lang="en-US" dirty="0"/>
          </a:p>
        </p:txBody>
      </p:sp>
      <p:sp>
        <p:nvSpPr>
          <p:cNvPr id="27" name="Rectangle 26"/>
          <p:cNvSpPr/>
          <p:nvPr/>
        </p:nvSpPr>
        <p:spPr>
          <a:xfrm>
            <a:off x="2057400" y="1676400"/>
            <a:ext cx="5943600" cy="5755422"/>
          </a:xfrm>
          <a:prstGeom prst="rect">
            <a:avLst/>
          </a:prstGeom>
        </p:spPr>
        <p:txBody>
          <a:bodyPr wrap="square">
            <a:spAutoFit/>
          </a:bodyPr>
          <a:lstStyle/>
          <a:p>
            <a:pPr marL="342900" indent="-342900">
              <a:buFont typeface="Arial" pitchFamily="34" charset="0"/>
              <a:buChar char="•"/>
              <a:tabLst>
                <a:tab pos="342900" algn="l"/>
              </a:tabLst>
            </a:pPr>
            <a:r>
              <a:rPr lang="en-US" dirty="0" smtClean="0"/>
              <a:t>By varying the </a:t>
            </a:r>
            <a:r>
              <a:rPr lang="en-US" sz="2000" b="1" dirty="0" smtClean="0"/>
              <a:t>amplitude, frequency or phase</a:t>
            </a:r>
            <a:r>
              <a:rPr lang="en-US" dirty="0" smtClean="0"/>
              <a:t>, sequence of 0 and 1 can be transmitted. This process is known as </a:t>
            </a:r>
            <a:r>
              <a:rPr lang="en-US" sz="2000" b="1" dirty="0" smtClean="0"/>
              <a:t>modulation</a:t>
            </a:r>
            <a:r>
              <a:rPr lang="en-US" dirty="0" smtClean="0"/>
              <a:t>.</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r>
              <a:rPr lang="en-US" dirty="0" smtClean="0"/>
              <a:t>In amplitude modulation, two </a:t>
            </a:r>
            <a:r>
              <a:rPr lang="en-US" sz="2000" b="1" dirty="0" smtClean="0"/>
              <a:t>different voltage levels </a:t>
            </a:r>
            <a:r>
              <a:rPr lang="en-US" dirty="0" smtClean="0"/>
              <a:t>are used for 0 and for 1. </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r>
              <a:rPr lang="en-US" dirty="0" smtClean="0"/>
              <a:t>For more sophisticated system, at the start of each indivisible time interval, the </a:t>
            </a:r>
            <a:r>
              <a:rPr lang="en-US" sz="2000" b="1" dirty="0" smtClean="0"/>
              <a:t>phase </a:t>
            </a:r>
            <a:r>
              <a:rPr lang="en-US" dirty="0" smtClean="0"/>
              <a:t>of a carrier is shifted by 45,135,225 and 315 degrees to allow two bits per time interval.  This is known as </a:t>
            </a:r>
            <a:r>
              <a:rPr lang="en-US" b="1" dirty="0" smtClean="0"/>
              <a:t>digit phase encoding</a:t>
            </a:r>
            <a:r>
              <a:rPr lang="en-US" dirty="0" smtClean="0"/>
              <a:t>.</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r>
              <a:rPr lang="en-US" dirty="0" smtClean="0"/>
              <a:t>On can transmit 3 or more bits per time interval.</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r>
              <a:rPr lang="en-US" dirty="0" smtClean="0"/>
              <a:t>The number of time intervals is the baud rate.</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Modem </a:t>
            </a:r>
            <a:endParaRPr lang="en-US" dirty="0"/>
          </a:p>
        </p:txBody>
      </p:sp>
      <p:sp>
        <p:nvSpPr>
          <p:cNvPr id="27" name="Rectangle 26"/>
          <p:cNvSpPr/>
          <p:nvPr/>
        </p:nvSpPr>
        <p:spPr>
          <a:xfrm>
            <a:off x="2057400" y="1676400"/>
            <a:ext cx="5943600" cy="3416320"/>
          </a:xfrm>
          <a:prstGeom prst="rect">
            <a:avLst/>
          </a:prstGeom>
        </p:spPr>
        <p:txBody>
          <a:bodyPr wrap="square">
            <a:spAutoFit/>
          </a:bodyPr>
          <a:lstStyle/>
          <a:p>
            <a:pPr marL="342900" indent="-342900">
              <a:buFont typeface="Arial" pitchFamily="34" charset="0"/>
              <a:buChar char="•"/>
              <a:tabLst>
                <a:tab pos="342900" algn="l"/>
              </a:tabLst>
            </a:pPr>
            <a:r>
              <a:rPr lang="en-US" dirty="0" smtClean="0"/>
              <a:t>In a </a:t>
            </a:r>
            <a:r>
              <a:rPr lang="en-US" b="1" dirty="0" smtClean="0"/>
              <a:t>frequency modulation</a:t>
            </a:r>
            <a:r>
              <a:rPr lang="en-US" dirty="0" smtClean="0"/>
              <a:t>, the voltage level is constant but  carrier frequency is different for 0 and 1. Such frequency modulation is also called </a:t>
            </a:r>
            <a:r>
              <a:rPr lang="en-US" b="1" dirty="0" smtClean="0"/>
              <a:t>frequency shift keying</a:t>
            </a:r>
            <a:r>
              <a:rPr lang="en-US" dirty="0" smtClean="0"/>
              <a:t>.</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r>
              <a:rPr lang="en-US" dirty="0" smtClean="0"/>
              <a:t>In </a:t>
            </a:r>
            <a:r>
              <a:rPr lang="en-US" sz="2000" b="1" dirty="0" smtClean="0"/>
              <a:t>phase modulation</a:t>
            </a:r>
            <a:r>
              <a:rPr lang="en-US" dirty="0" smtClean="0"/>
              <a:t>, amplitude and frequency do not change but phase of a career is revered by 180 degrees when the data switches from 0 to 1 and 1 to 0.</a:t>
            </a:r>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endParaRPr lang="en-US" dirty="0" smtClean="0"/>
          </a:p>
          <a:p>
            <a:pPr marL="342900" indent="-342900">
              <a:buFont typeface="Arial" pitchFamily="34" charset="0"/>
              <a:buChar char="•"/>
              <a:tabLst>
                <a:tab pos="342900" algn="l"/>
              </a:tabLst>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3" name="Picture 3" descr="C:\WINDOWS\TEMP\auto0.bmp"/>
          <p:cNvPicPr>
            <a:picLocks noChangeAspect="1" noChangeArrowheads="1"/>
          </p:cNvPicPr>
          <p:nvPr/>
        </p:nvPicPr>
        <p:blipFill>
          <a:blip r:embed="rId2" cstate="print"/>
          <a:srcRect/>
          <a:stretch>
            <a:fillRect/>
          </a:stretch>
        </p:blipFill>
        <p:spPr bwMode="auto">
          <a:xfrm>
            <a:off x="2438400" y="1600200"/>
            <a:ext cx="5410200" cy="472748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Asynchronous Transmission </a:t>
            </a:r>
            <a:endParaRPr lang="en-US" dirty="0"/>
          </a:p>
        </p:txBody>
      </p:sp>
      <p:grpSp>
        <p:nvGrpSpPr>
          <p:cNvPr id="3" name="Group 2"/>
          <p:cNvGrpSpPr/>
          <p:nvPr/>
        </p:nvGrpSpPr>
        <p:grpSpPr>
          <a:xfrm>
            <a:off x="2438400" y="5181600"/>
            <a:ext cx="6096000" cy="902736"/>
            <a:chOff x="1295400" y="5562598"/>
            <a:chExt cx="7848600" cy="833295"/>
          </a:xfrm>
        </p:grpSpPr>
        <p:sp>
          <p:nvSpPr>
            <p:cNvPr id="4" name="Line 9"/>
            <p:cNvSpPr>
              <a:spLocks noChangeShapeType="1"/>
            </p:cNvSpPr>
            <p:nvPr/>
          </p:nvSpPr>
          <p:spPr bwMode="auto">
            <a:xfrm>
              <a:off x="1295400" y="5715000"/>
              <a:ext cx="7848600" cy="0"/>
            </a:xfrm>
            <a:prstGeom prst="line">
              <a:avLst/>
            </a:prstGeom>
            <a:noFill/>
            <a:ln w="28575">
              <a:solidFill>
                <a:schemeClr val="tx1"/>
              </a:solidFill>
              <a:miter lim="800000"/>
              <a:headEnd/>
              <a:tailEnd/>
            </a:ln>
          </p:spPr>
          <p:txBody>
            <a:bodyPr wrap="none"/>
            <a:lstStyle/>
            <a:p>
              <a:endParaRPr lang="en-US" sz="1400"/>
            </a:p>
          </p:txBody>
        </p:sp>
        <p:sp>
          <p:nvSpPr>
            <p:cNvPr id="5" name="Text Box 4"/>
            <p:cNvSpPr txBox="1">
              <a:spLocks noChangeArrowheads="1"/>
            </p:cNvSpPr>
            <p:nvPr/>
          </p:nvSpPr>
          <p:spPr bwMode="auto">
            <a:xfrm>
              <a:off x="1600200"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a:solidFill>
                    <a:srgbClr val="120C62"/>
                  </a:solidFill>
                </a:rPr>
                <a:t>A</a:t>
              </a:r>
            </a:p>
          </p:txBody>
        </p:sp>
        <p:sp>
          <p:nvSpPr>
            <p:cNvPr id="6" name="Text Box 5"/>
            <p:cNvSpPr txBox="1">
              <a:spLocks noChangeArrowheads="1"/>
            </p:cNvSpPr>
            <p:nvPr/>
          </p:nvSpPr>
          <p:spPr bwMode="auto">
            <a:xfrm>
              <a:off x="2570798"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dirty="0">
                  <a:solidFill>
                    <a:srgbClr val="120C62"/>
                  </a:solidFill>
                </a:rPr>
                <a:t>S</a:t>
              </a:r>
            </a:p>
          </p:txBody>
        </p:sp>
        <p:sp>
          <p:nvSpPr>
            <p:cNvPr id="7" name="Text Box 6"/>
            <p:cNvSpPr txBox="1">
              <a:spLocks noChangeArrowheads="1"/>
            </p:cNvSpPr>
            <p:nvPr/>
          </p:nvSpPr>
          <p:spPr bwMode="auto">
            <a:xfrm>
              <a:off x="5121593"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a:solidFill>
                    <a:srgbClr val="120C62"/>
                  </a:solidFill>
                </a:rPr>
                <a:t>Y</a:t>
              </a:r>
            </a:p>
          </p:txBody>
        </p:sp>
        <p:sp>
          <p:nvSpPr>
            <p:cNvPr id="8" name="Text Box 7"/>
            <p:cNvSpPr txBox="1">
              <a:spLocks noChangeArrowheads="1"/>
            </p:cNvSpPr>
            <p:nvPr/>
          </p:nvSpPr>
          <p:spPr bwMode="auto">
            <a:xfrm>
              <a:off x="7086599" y="5567362"/>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a:solidFill>
                    <a:srgbClr val="120C62"/>
                  </a:solidFill>
                </a:rPr>
                <a:t>N</a:t>
              </a:r>
            </a:p>
          </p:txBody>
        </p:sp>
        <p:sp>
          <p:nvSpPr>
            <p:cNvPr id="9" name="Text Box 8"/>
            <p:cNvSpPr txBox="1">
              <a:spLocks noChangeArrowheads="1"/>
            </p:cNvSpPr>
            <p:nvPr/>
          </p:nvSpPr>
          <p:spPr bwMode="auto">
            <a:xfrm>
              <a:off x="8077199" y="5567362"/>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a:solidFill>
                    <a:srgbClr val="120C62"/>
                  </a:solidFill>
                </a:rPr>
                <a:t>C</a:t>
              </a:r>
            </a:p>
          </p:txBody>
        </p:sp>
        <p:sp>
          <p:nvSpPr>
            <p:cNvPr id="10" name="Text Box 10"/>
            <p:cNvSpPr txBox="1">
              <a:spLocks noChangeArrowheads="1"/>
            </p:cNvSpPr>
            <p:nvPr/>
          </p:nvSpPr>
          <p:spPr bwMode="auto">
            <a:xfrm>
              <a:off x="3846195" y="6054971"/>
              <a:ext cx="914401" cy="340922"/>
            </a:xfrm>
            <a:prstGeom prst="rect">
              <a:avLst/>
            </a:prstGeom>
            <a:noFill/>
            <a:ln w="9525">
              <a:noFill/>
              <a:miter lim="800000"/>
              <a:headEnd/>
              <a:tailEnd/>
            </a:ln>
          </p:spPr>
          <p:txBody>
            <a:bodyPr>
              <a:spAutoFit/>
            </a:bodyPr>
            <a:lstStyle/>
            <a:p>
              <a:pPr>
                <a:spcBef>
                  <a:spcPct val="50000"/>
                </a:spcBef>
              </a:pPr>
              <a:r>
                <a:rPr lang="en-US" b="1" dirty="0">
                  <a:solidFill>
                    <a:srgbClr val="120C62"/>
                  </a:solidFill>
                </a:rPr>
                <a:t>Time</a:t>
              </a:r>
            </a:p>
          </p:txBody>
        </p:sp>
        <p:sp>
          <p:nvSpPr>
            <p:cNvPr id="11" name="Line 11"/>
            <p:cNvSpPr>
              <a:spLocks noChangeShapeType="1"/>
            </p:cNvSpPr>
            <p:nvPr/>
          </p:nvSpPr>
          <p:spPr bwMode="auto">
            <a:xfrm>
              <a:off x="4953000" y="6248400"/>
              <a:ext cx="1371600" cy="0"/>
            </a:xfrm>
            <a:prstGeom prst="line">
              <a:avLst/>
            </a:prstGeom>
            <a:noFill/>
            <a:ln w="38100">
              <a:solidFill>
                <a:srgbClr val="120C62"/>
              </a:solidFill>
              <a:miter lim="800000"/>
              <a:headEnd/>
              <a:tailEnd type="triangle" w="med" len="med"/>
            </a:ln>
          </p:spPr>
          <p:txBody>
            <a:bodyPr wrap="none"/>
            <a:lstStyle/>
            <a:p>
              <a:endParaRPr lang="en-US" sz="1400"/>
            </a:p>
          </p:txBody>
        </p:sp>
      </p:grpSp>
      <p:sp>
        <p:nvSpPr>
          <p:cNvPr id="12" name="Rectangle 3"/>
          <p:cNvSpPr txBox="1">
            <a:spLocks noChangeArrowheads="1"/>
          </p:cNvSpPr>
          <p:nvPr/>
        </p:nvSpPr>
        <p:spPr>
          <a:xfrm>
            <a:off x="2133600" y="1524000"/>
            <a:ext cx="5867400" cy="46164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The </a:t>
            </a:r>
            <a:r>
              <a:rPr kumimoji="0" lang="en-US" sz="2400" b="1" i="0" u="none" strike="noStrike" kern="1200" cap="none" spc="0" normalizeH="0" baseline="0" noProof="0" dirty="0" smtClean="0">
                <a:ln>
                  <a:noFill/>
                </a:ln>
                <a:effectLst/>
                <a:uLnTx/>
                <a:uFillTx/>
                <a:latin typeface="+mn-lt"/>
                <a:ea typeface="+mn-ea"/>
                <a:cs typeface="+mn-cs"/>
              </a:rPr>
              <a:t>time interval</a:t>
            </a:r>
            <a:r>
              <a:rPr kumimoji="0" lang="en-US" sz="24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between two characters is </a:t>
            </a:r>
            <a:r>
              <a:rPr kumimoji="0" lang="en-US" sz="2400" b="1" i="0" u="none" strike="noStrike" kern="1200" cap="none" spc="0" normalizeH="0" baseline="0" noProof="0" dirty="0" smtClean="0">
                <a:ln>
                  <a:noFill/>
                </a:ln>
                <a:effectLst/>
                <a:uLnTx/>
                <a:uFillTx/>
                <a:latin typeface="+mn-lt"/>
                <a:ea typeface="+mn-ea"/>
                <a:cs typeface="+mn-cs"/>
              </a:rPr>
              <a:t>not fixed</a:t>
            </a:r>
            <a:r>
              <a:rPr kumimoji="0" lang="en-US" sz="2000" b="1" i="0" u="none" strike="noStrike" kern="1200" cap="none" spc="0" normalizeH="0" baseline="0" noProof="0" dirty="0" smtClean="0">
                <a:ln>
                  <a:noFill/>
                </a:ln>
                <a:effectLst/>
                <a:uLnTx/>
                <a:uFillTx/>
                <a:latin typeface="+mn-lt"/>
                <a:ea typeface="+mn-ea"/>
                <a:cs typeface="+mn-cs"/>
              </a:rPr>
              <a:t>.</a:t>
            </a:r>
            <a:r>
              <a:rPr kumimoji="0" lang="en-US" sz="2000" b="0" i="0" u="none" strike="noStrike" kern="1200" cap="none" spc="0" normalizeH="0" baseline="0" noProof="0" dirty="0" smtClean="0">
                <a:ln>
                  <a:noFill/>
                </a:ln>
                <a:effectLst/>
                <a:uLnTx/>
                <a:uFillTx/>
                <a:latin typeface="+mn-lt"/>
                <a:ea typeface="+mn-ea"/>
                <a:cs typeface="+mn-cs"/>
              </a:rPr>
              <a:t> For example, speed of typing each characters from a standard typewriter is not fixed.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There is </a:t>
            </a:r>
            <a:r>
              <a:rPr kumimoji="0" lang="en-US" sz="2400" b="1" i="0" u="none" strike="noStrike" kern="1200" cap="none" spc="0" normalizeH="0" baseline="0" noProof="0" dirty="0" smtClean="0">
                <a:ln>
                  <a:noFill/>
                </a:ln>
                <a:effectLst/>
                <a:uLnTx/>
                <a:uFillTx/>
                <a:latin typeface="+mn-lt"/>
                <a:ea typeface="+mn-ea"/>
                <a:cs typeface="+mn-cs"/>
              </a:rPr>
              <a:t>no way</a:t>
            </a:r>
            <a:r>
              <a:rPr kumimoji="0" lang="en-US" sz="24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to </a:t>
            </a:r>
            <a:r>
              <a:rPr kumimoji="0" lang="en-US" sz="2400" b="1" i="0" u="none" strike="noStrike" kern="1200" cap="none" spc="0" normalizeH="0" baseline="0" noProof="0" dirty="0" smtClean="0">
                <a:ln>
                  <a:noFill/>
                </a:ln>
                <a:effectLst/>
                <a:uLnTx/>
                <a:uFillTx/>
                <a:latin typeface="+mn-lt"/>
                <a:ea typeface="+mn-ea"/>
                <a:cs typeface="+mn-cs"/>
              </a:rPr>
              <a:t>distinguish</a:t>
            </a:r>
            <a:r>
              <a:rPr kumimoji="0" lang="en-US" sz="24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a:t>
            </a:r>
            <a:r>
              <a:rPr kumimoji="0" lang="en-US" sz="2000" b="1" i="0" u="none" strike="noStrike" kern="1200" cap="none" spc="0" normalizeH="0" baseline="0" noProof="0" dirty="0" smtClean="0">
                <a:ln>
                  <a:noFill/>
                </a:ln>
                <a:effectLst/>
                <a:uLnTx/>
                <a:uFillTx/>
                <a:latin typeface="+mn-lt"/>
                <a:ea typeface="+mn-ea"/>
                <a:cs typeface="+mn-cs"/>
              </a:rPr>
              <a:t>no data</a:t>
            </a:r>
            <a:r>
              <a:rPr kumimoji="0" lang="en-US" sz="2000" b="0" i="0" u="none" strike="noStrike" kern="1200" cap="none" spc="0" normalizeH="0" baseline="0" noProof="0" dirty="0" smtClean="0">
                <a:ln>
                  <a:noFill/>
                </a:ln>
                <a:effectLst/>
                <a:uLnTx/>
                <a:uFillTx/>
                <a:latin typeface="+mn-lt"/>
                <a:ea typeface="+mn-ea"/>
                <a:cs typeface="+mn-cs"/>
              </a:rPr>
              <a:t>” and </a:t>
            </a:r>
            <a:r>
              <a:rPr kumimoji="0" lang="en-US" sz="2000" b="1" i="0" u="none" strike="noStrike" kern="1200" cap="none" spc="0" normalizeH="0" baseline="0" noProof="0" dirty="0" smtClean="0">
                <a:ln>
                  <a:noFill/>
                </a:ln>
                <a:effectLst/>
                <a:uLnTx/>
                <a:uFillTx/>
                <a:latin typeface="+mn-lt"/>
                <a:ea typeface="+mn-ea"/>
                <a:cs typeface="+mn-cs"/>
              </a:rPr>
              <a:t>0</a:t>
            </a:r>
            <a:r>
              <a:rPr kumimoji="0" lang="en-US" sz="20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A </a:t>
            </a:r>
            <a:r>
              <a:rPr kumimoji="0" lang="en-US" sz="2800" i="0" u="none" strike="noStrike" kern="1200" cap="none" spc="0" normalizeH="0" baseline="0" noProof="0" dirty="0" smtClean="0">
                <a:ln>
                  <a:noFill/>
                </a:ln>
                <a:effectLst/>
                <a:uLnTx/>
                <a:uFillTx/>
                <a:latin typeface="+mn-lt"/>
                <a:ea typeface="+mn-ea"/>
                <a:cs typeface="+mn-cs"/>
              </a:rPr>
              <a:t>start bit </a:t>
            </a:r>
            <a:r>
              <a:rPr kumimoji="0" lang="en-US" sz="2000" b="0" i="0" u="none" strike="noStrike" kern="1200" cap="none" spc="0" normalizeH="0" baseline="0" noProof="0" dirty="0" smtClean="0">
                <a:ln>
                  <a:noFill/>
                </a:ln>
                <a:effectLst/>
                <a:uLnTx/>
                <a:uFillTx/>
                <a:latin typeface="+mn-lt"/>
                <a:ea typeface="+mn-ea"/>
                <a:cs typeface="+mn-cs"/>
              </a:rPr>
              <a:t>and one or two </a:t>
            </a:r>
            <a:r>
              <a:rPr kumimoji="0" lang="en-US" sz="2800" b="0" i="0" u="none" strike="noStrike" kern="1200" cap="none" spc="0" normalizeH="0" baseline="0" noProof="0" dirty="0" smtClean="0">
                <a:ln>
                  <a:noFill/>
                </a:ln>
                <a:effectLst/>
                <a:uLnTx/>
                <a:uFillTx/>
                <a:latin typeface="+mn-lt"/>
                <a:ea typeface="+mn-ea"/>
                <a:cs typeface="+mn-cs"/>
              </a:rPr>
              <a:t>stop </a:t>
            </a:r>
            <a:r>
              <a:rPr kumimoji="0" lang="en-US" sz="2000" b="0" i="0" u="none" strike="noStrike" kern="1200" cap="none" spc="0" normalizeH="0" baseline="0" noProof="0" dirty="0" smtClean="0">
                <a:ln>
                  <a:noFill/>
                </a:ln>
                <a:effectLst/>
                <a:uLnTx/>
                <a:uFillTx/>
                <a:latin typeface="+mn-lt"/>
                <a:ea typeface="+mn-ea"/>
                <a:cs typeface="+mn-cs"/>
              </a:rPr>
              <a:t>bits are needed.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Between the start and stop bits data bits are transmitted at </a:t>
            </a:r>
            <a:r>
              <a:rPr kumimoji="0" lang="en-US" sz="2400" b="1" i="0" u="none" strike="noStrike" kern="1200" cap="none" spc="0" normalizeH="0" baseline="0" noProof="0" dirty="0" smtClean="0">
                <a:ln>
                  <a:noFill/>
                </a:ln>
                <a:effectLst/>
                <a:uLnTx/>
                <a:uFillTx/>
                <a:latin typeface="+mn-lt"/>
                <a:ea typeface="+mn-ea"/>
                <a:cs typeface="+mn-cs"/>
              </a:rPr>
              <a:t>uniform </a:t>
            </a:r>
            <a:r>
              <a:rPr kumimoji="0" lang="en-US" sz="2000" b="0" i="0" u="none" strike="noStrike" kern="1200" cap="none" spc="0" normalizeH="0" baseline="0" noProof="0" dirty="0" smtClean="0">
                <a:ln>
                  <a:noFill/>
                </a:ln>
                <a:effectLst/>
                <a:uLnTx/>
                <a:uFillTx/>
                <a:latin typeface="+mn-lt"/>
                <a:ea typeface="+mn-ea"/>
                <a:cs typeface="+mn-cs"/>
              </a:rPr>
              <a:t>speed.</a:t>
            </a:r>
          </a:p>
        </p:txBody>
      </p:sp>
      <p:cxnSp>
        <p:nvCxnSpPr>
          <p:cNvPr id="14" name="Straight Arrow Connector 13"/>
          <p:cNvCxnSpPr/>
          <p:nvPr/>
        </p:nvCxnSpPr>
        <p:spPr>
          <a:xfrm rot="16200000" flipV="1">
            <a:off x="2133600" y="52578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3733800" y="52705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4876800" y="52578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5638800" y="52578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6400800" y="5257801"/>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8001000" y="5257801"/>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Synchronous Transmission </a:t>
            </a:r>
            <a:endParaRPr lang="en-US" dirty="0"/>
          </a:p>
        </p:txBody>
      </p:sp>
      <p:grpSp>
        <p:nvGrpSpPr>
          <p:cNvPr id="3" name="Group 2"/>
          <p:cNvGrpSpPr/>
          <p:nvPr/>
        </p:nvGrpSpPr>
        <p:grpSpPr>
          <a:xfrm>
            <a:off x="2286000" y="4724400"/>
            <a:ext cx="6096000" cy="902736"/>
            <a:chOff x="1295400" y="5562598"/>
            <a:chExt cx="7848600" cy="833295"/>
          </a:xfrm>
        </p:grpSpPr>
        <p:sp>
          <p:nvSpPr>
            <p:cNvPr id="4" name="Line 9"/>
            <p:cNvSpPr>
              <a:spLocks noChangeShapeType="1"/>
            </p:cNvSpPr>
            <p:nvPr/>
          </p:nvSpPr>
          <p:spPr bwMode="auto">
            <a:xfrm>
              <a:off x="1295400" y="5715000"/>
              <a:ext cx="7848600" cy="0"/>
            </a:xfrm>
            <a:prstGeom prst="line">
              <a:avLst/>
            </a:prstGeom>
            <a:noFill/>
            <a:ln w="28575">
              <a:solidFill>
                <a:schemeClr val="tx1"/>
              </a:solidFill>
              <a:miter lim="800000"/>
              <a:headEnd/>
              <a:tailEnd/>
            </a:ln>
          </p:spPr>
          <p:txBody>
            <a:bodyPr wrap="none"/>
            <a:lstStyle/>
            <a:p>
              <a:endParaRPr lang="en-US" sz="1400"/>
            </a:p>
          </p:txBody>
        </p:sp>
        <p:sp>
          <p:nvSpPr>
            <p:cNvPr id="6" name="Text Box 5"/>
            <p:cNvSpPr txBox="1">
              <a:spLocks noChangeArrowheads="1"/>
            </p:cNvSpPr>
            <p:nvPr/>
          </p:nvSpPr>
          <p:spPr bwMode="auto">
            <a:xfrm>
              <a:off x="2570798"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dirty="0">
                  <a:solidFill>
                    <a:srgbClr val="120C62"/>
                  </a:solidFill>
                </a:rPr>
                <a:t>S</a:t>
              </a:r>
            </a:p>
          </p:txBody>
        </p:sp>
        <p:sp>
          <p:nvSpPr>
            <p:cNvPr id="7" name="Text Box 6"/>
            <p:cNvSpPr txBox="1">
              <a:spLocks noChangeArrowheads="1"/>
            </p:cNvSpPr>
            <p:nvPr/>
          </p:nvSpPr>
          <p:spPr bwMode="auto">
            <a:xfrm>
              <a:off x="3649980"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dirty="0">
                  <a:solidFill>
                    <a:srgbClr val="120C62"/>
                  </a:solidFill>
                </a:rPr>
                <a:t>Y</a:t>
              </a:r>
            </a:p>
          </p:txBody>
        </p:sp>
        <p:sp>
          <p:nvSpPr>
            <p:cNvPr id="8" name="Text Box 7"/>
            <p:cNvSpPr txBox="1">
              <a:spLocks noChangeArrowheads="1"/>
            </p:cNvSpPr>
            <p:nvPr/>
          </p:nvSpPr>
          <p:spPr bwMode="auto">
            <a:xfrm>
              <a:off x="4729163"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dirty="0">
                  <a:solidFill>
                    <a:srgbClr val="120C62"/>
                  </a:solidFill>
                </a:rPr>
                <a:t>N</a:t>
              </a:r>
            </a:p>
          </p:txBody>
        </p:sp>
        <p:sp>
          <p:nvSpPr>
            <p:cNvPr id="9" name="Text Box 8"/>
            <p:cNvSpPr txBox="1">
              <a:spLocks noChangeArrowheads="1"/>
            </p:cNvSpPr>
            <p:nvPr/>
          </p:nvSpPr>
          <p:spPr bwMode="auto">
            <a:xfrm>
              <a:off x="5906453" y="5562598"/>
              <a:ext cx="457200" cy="28410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spcBef>
                  <a:spcPct val="50000"/>
                </a:spcBef>
              </a:pPr>
              <a:r>
                <a:rPr lang="en-US" sz="1400" b="1" dirty="0">
                  <a:solidFill>
                    <a:srgbClr val="120C62"/>
                  </a:solidFill>
                </a:rPr>
                <a:t>C</a:t>
              </a:r>
            </a:p>
          </p:txBody>
        </p:sp>
        <p:sp>
          <p:nvSpPr>
            <p:cNvPr id="10" name="Text Box 10"/>
            <p:cNvSpPr txBox="1">
              <a:spLocks noChangeArrowheads="1"/>
            </p:cNvSpPr>
            <p:nvPr/>
          </p:nvSpPr>
          <p:spPr bwMode="auto">
            <a:xfrm>
              <a:off x="3846195" y="6054971"/>
              <a:ext cx="914401" cy="340922"/>
            </a:xfrm>
            <a:prstGeom prst="rect">
              <a:avLst/>
            </a:prstGeom>
            <a:noFill/>
            <a:ln w="9525">
              <a:noFill/>
              <a:miter lim="800000"/>
              <a:headEnd/>
              <a:tailEnd/>
            </a:ln>
          </p:spPr>
          <p:txBody>
            <a:bodyPr>
              <a:spAutoFit/>
            </a:bodyPr>
            <a:lstStyle/>
            <a:p>
              <a:pPr>
                <a:spcBef>
                  <a:spcPct val="50000"/>
                </a:spcBef>
              </a:pPr>
              <a:r>
                <a:rPr lang="en-US" b="1" dirty="0">
                  <a:solidFill>
                    <a:srgbClr val="120C62"/>
                  </a:solidFill>
                </a:rPr>
                <a:t>Time</a:t>
              </a:r>
            </a:p>
          </p:txBody>
        </p:sp>
        <p:sp>
          <p:nvSpPr>
            <p:cNvPr id="11" name="Line 11"/>
            <p:cNvSpPr>
              <a:spLocks noChangeShapeType="1"/>
            </p:cNvSpPr>
            <p:nvPr/>
          </p:nvSpPr>
          <p:spPr bwMode="auto">
            <a:xfrm>
              <a:off x="4953000" y="6248400"/>
              <a:ext cx="1371600" cy="0"/>
            </a:xfrm>
            <a:prstGeom prst="line">
              <a:avLst/>
            </a:prstGeom>
            <a:noFill/>
            <a:ln w="38100">
              <a:solidFill>
                <a:srgbClr val="120C62"/>
              </a:solidFill>
              <a:miter lim="800000"/>
              <a:headEnd/>
              <a:tailEnd type="triangle" w="med" len="med"/>
            </a:ln>
          </p:spPr>
          <p:txBody>
            <a:bodyPr wrap="none"/>
            <a:lstStyle/>
            <a:p>
              <a:endParaRPr lang="en-US" sz="1400"/>
            </a:p>
          </p:txBody>
        </p:sp>
      </p:grpSp>
      <p:sp>
        <p:nvSpPr>
          <p:cNvPr id="21" name="Rectangle 4"/>
          <p:cNvSpPr txBox="1">
            <a:spLocks noChangeArrowheads="1"/>
          </p:cNvSpPr>
          <p:nvPr/>
        </p:nvSpPr>
        <p:spPr>
          <a:xfrm>
            <a:off x="2057400" y="1600200"/>
            <a:ext cx="6019800" cy="46164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The </a:t>
            </a:r>
            <a:r>
              <a:rPr kumimoji="0" lang="en-US" sz="2000" b="1" i="0" u="none" strike="noStrike" kern="1200" cap="none" spc="0" normalizeH="0" baseline="0" noProof="0" dirty="0" smtClean="0">
                <a:ln>
                  <a:noFill/>
                </a:ln>
                <a:effectLst/>
                <a:uLnTx/>
                <a:uFillTx/>
                <a:latin typeface="+mn-lt"/>
                <a:ea typeface="+mn-ea"/>
                <a:cs typeface="+mn-cs"/>
              </a:rPr>
              <a:t>time interval</a:t>
            </a:r>
            <a:r>
              <a:rPr kumimoji="0" lang="en-US" sz="2000" b="0" i="0" u="none" strike="noStrike" kern="1200" cap="none" spc="0" normalizeH="0" baseline="0" noProof="0" dirty="0" smtClean="0">
                <a:ln>
                  <a:noFill/>
                </a:ln>
                <a:effectLst/>
                <a:uLnTx/>
                <a:uFillTx/>
                <a:latin typeface="+mn-lt"/>
                <a:ea typeface="+mn-ea"/>
                <a:cs typeface="+mn-cs"/>
              </a:rPr>
              <a:t> between two characters is </a:t>
            </a:r>
            <a:r>
              <a:rPr kumimoji="0" lang="en-US" sz="2000" b="1" i="0" u="none" strike="noStrike" kern="1200" cap="none" spc="0" normalizeH="0" baseline="0" noProof="0" dirty="0" smtClean="0">
                <a:ln>
                  <a:noFill/>
                </a:ln>
                <a:effectLst/>
                <a:uLnTx/>
                <a:uFillTx/>
                <a:latin typeface="+mn-lt"/>
                <a:ea typeface="+mn-ea"/>
                <a:cs typeface="+mn-cs"/>
              </a:rPr>
              <a:t>fixed.</a:t>
            </a:r>
            <a:r>
              <a:rPr kumimoji="0" lang="en-US" sz="2000" b="0" i="0" u="none" strike="noStrike" kern="1200" cap="none" spc="0" normalizeH="0" baseline="0" noProof="0" dirty="0" smtClean="0">
                <a:ln>
                  <a:noFill/>
                </a:ln>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Time between characters is </a:t>
            </a:r>
            <a:r>
              <a:rPr kumimoji="0" lang="en-US" sz="2400" b="1" i="0" u="none" strike="noStrike" kern="1200" cap="none" spc="0" normalizeH="0" baseline="0" noProof="0" dirty="0" smtClean="0">
                <a:ln>
                  <a:noFill/>
                </a:ln>
                <a:effectLst/>
                <a:uLnTx/>
                <a:uFillTx/>
                <a:latin typeface="+mn-lt"/>
                <a:ea typeface="+mn-ea"/>
                <a:cs typeface="+mn-cs"/>
              </a:rPr>
              <a:t>constant</a:t>
            </a:r>
            <a:r>
              <a:rPr kumimoji="0" lang="en-US" sz="20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Start bit and  two stop bits are not needed.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So, the result is </a:t>
            </a:r>
            <a:r>
              <a:rPr kumimoji="0" lang="en-US" sz="2400" b="1" i="0" u="none" strike="noStrike" kern="1200" cap="none" spc="0" normalizeH="0" baseline="0" noProof="0" dirty="0" smtClean="0">
                <a:ln>
                  <a:noFill/>
                </a:ln>
                <a:effectLst/>
                <a:uLnTx/>
                <a:uFillTx/>
                <a:latin typeface="+mn-lt"/>
                <a:ea typeface="+mn-ea"/>
                <a:cs typeface="+mn-cs"/>
              </a:rPr>
              <a:t>speedy transmission</a:t>
            </a:r>
            <a:r>
              <a:rPr kumimoji="0" lang="en-US" sz="24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effectLst/>
                <a:uLnTx/>
                <a:uFillTx/>
                <a:latin typeface="+mn-lt"/>
                <a:ea typeface="+mn-ea"/>
                <a:cs typeface="+mn-cs"/>
              </a:rPr>
              <a:t>of the 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Simplex Transmission </a:t>
            </a:r>
            <a:endParaRPr lang="en-US" dirty="0"/>
          </a:p>
        </p:txBody>
      </p:sp>
      <p:sp>
        <p:nvSpPr>
          <p:cNvPr id="3" name="Rectangle 2"/>
          <p:cNvSpPr/>
          <p:nvPr/>
        </p:nvSpPr>
        <p:spPr>
          <a:xfrm>
            <a:off x="1905000" y="1676400"/>
            <a:ext cx="5791200" cy="1538883"/>
          </a:xfrm>
          <a:prstGeom prst="rect">
            <a:avLst/>
          </a:prstGeom>
        </p:spPr>
        <p:txBody>
          <a:bodyPr wrap="square">
            <a:spAutoFit/>
          </a:bodyPr>
          <a:lstStyle/>
          <a:p>
            <a:pPr marL="292100" indent="-292100">
              <a:buFont typeface="Arial" pitchFamily="34" charset="0"/>
              <a:buChar char="•"/>
              <a:tabLst>
                <a:tab pos="292100" algn="l"/>
              </a:tabLst>
            </a:pPr>
            <a:r>
              <a:rPr lang="en-US" dirty="0" smtClean="0"/>
              <a:t>Transmits data in only </a:t>
            </a:r>
            <a:r>
              <a:rPr lang="en-US" sz="2000" b="1" dirty="0" smtClean="0">
                <a:solidFill>
                  <a:srgbClr val="9A0A33"/>
                </a:solidFill>
              </a:rPr>
              <a:t>one</a:t>
            </a:r>
            <a:r>
              <a:rPr lang="en-US" sz="2000" dirty="0" smtClean="0"/>
              <a:t> </a:t>
            </a:r>
            <a:r>
              <a:rPr lang="en-US" dirty="0" smtClean="0"/>
              <a:t>direction.</a:t>
            </a:r>
          </a:p>
          <a:p>
            <a:pPr marL="292100" indent="-292100">
              <a:buFont typeface="Arial" pitchFamily="34" charset="0"/>
              <a:buChar char="•"/>
              <a:tabLst>
                <a:tab pos="292100" algn="l"/>
              </a:tabLst>
            </a:pPr>
            <a:r>
              <a:rPr lang="en-US" dirty="0" smtClean="0"/>
              <a:t>One end is having receiver and another end is having transmitter.</a:t>
            </a:r>
          </a:p>
          <a:p>
            <a:pPr marL="292100" indent="-292100">
              <a:buFont typeface="Arial" pitchFamily="34" charset="0"/>
              <a:buChar char="•"/>
              <a:tabLst>
                <a:tab pos="292100" algn="l"/>
              </a:tabLst>
            </a:pPr>
            <a:r>
              <a:rPr lang="en-US" sz="2000" b="1" dirty="0" smtClean="0">
                <a:solidFill>
                  <a:srgbClr val="9A0A33"/>
                </a:solidFill>
              </a:rPr>
              <a:t>Radio and television</a:t>
            </a:r>
            <a:r>
              <a:rPr lang="en-US" sz="2000" dirty="0" smtClean="0"/>
              <a:t> </a:t>
            </a:r>
            <a:r>
              <a:rPr lang="en-US" dirty="0" smtClean="0"/>
              <a:t>broadcasting are examples of the simplex transmission.</a:t>
            </a:r>
          </a:p>
        </p:txBody>
      </p:sp>
      <p:sp>
        <p:nvSpPr>
          <p:cNvPr id="4098" name="AutoShape 2"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0" name="AutoShape 14"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2" name="AutoShape 16"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4" name="AutoShape 18"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677863"/>
            <a:ext cx="3705225" cy="1419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6" name="AutoShape 20" descr="data:image/jpeg;base64,/9j/4AAQSkZJRgABAQAAAQABAAD/2wCEAAkGBhESEBUUDxQQFRQVFBgXFBUWFRgWGRYZFBQVFBUWFhUYHSYeGhojGRQVHzEgJCcpLC0tGB8xNTArNSYsLCkBCQoKDgwOGg8PGjUkHiUvLCkqKSkpNCwvLDEsLSkvKTQsKSwqKSksLCwpLiwsLCwsLCwsKSksKiwsLCksKikpKv/AABEIAHcBNwMBIgACEQEDEQH/xAAcAAEAAgMBAQEAAAAAAAAAAAAAAgcEBQYDAQj/xABOEAABAwIDAgYNCAcHBAMAAAABAAIDBBEFEiEGMRMVIkFRlAcWMlNUYWRxgZLR09QUFzNzkbG00iRSY3J0oaIjQrLBwuHwNEOz8TVigv/EABkBAQADAQEAAAAAAAAAAAAAAAABAgMEBf/EACgRAQACAQIGAQQDAQAAAAAAAAABAhEDIQQSExQxUUFhcYGRIlKhMv/aAAwDAQACEQMRAD8AvFERAREQEREBERBo9rtqWUFOJXsfIXSNijjaQC98hs0ZnaNG/UrXYVtnUGsZSV1E+mklY58TmytnjcI+7Be1rcrh0W6OkKHZPdH8iAnpTVQGZgnDS7PFGb3mYG8ouabbunoXHbKVbWYpTxYJV1dVRua81TJC98UDQ3+zyPe0WJPNv+3QLLwvHmviD5zBEXSviaBUMkDi1zgAHiwLyGm7N4sRzKfbNR8GZPlNLwYdkL+Gjyh2/KXZrZvFvVKU2HcJhmHxyMcWvx0tkaQdWue9rwfERmB9K20mytMcQxxopossdE0wtEQysc+BxzRttZrrt0I13250FvTYnCy2eWJuZpeMz2i7WgFzhc6tAIudwuFp9pttIqXD5K2LJUMZawjkblcS8MtwjQ4C1+gqoKV8A4hdXsc+FtJMZAWF4DQ85HPYAbxt5JOhFhfcpYxEx9Hjc1AwtoJDTcDlYWxukY9vDPjbpZvSQLajo0C8J8cgiiZJUSxQteAWmWRrBqAbXcQCdVkGvizMbwkd5ATGMwu8NFyWC/KsCDoqV2spHMxRsldNFT07qKJsEtRRiriBDW8JHlcQGPzBxvvsfGoS4ffDKKmpPlMlXJWSPoJXxGmMLGPDpJmtDnFkNiCATrmBtoAgu6GrjeXBj2OLHZXhrgS11gcrgNxsQbHpXDY92QK+lnhifh0Z+UTGKA/LW8s30LhwJy3BB1Xp2IGsZRvhMbo6qGd7azNdznzHlcKXnug5pBB/9nx7JcTjX4PYE2rtbDxNP3An0FB09FtBliviAp6SSxcY3VLHgMDg3PnIbpcgbtCQFlVe0NJE1rpqinY14uwvlY0OHS0uIuPMuE2iweOo2mpBPE2SMUEjrPYHMuJJBcgixtmG/pHiXP7VGmbiVRTMp6SFwgijiM1NLVPmGTktooG2Yy2o8ZsemwXHLiETcuaSNue+S72jNlbnOW51s0E6c2qhR4tBLGZIZYpIxe72Pa5otqbuaSNFSeCUDaimwCKoYXtFRVMkY4H/ALdzkcDzDJYjoBCysQweJs2OwcFUMprUhyUsYJbflZ2x6NLRq4joB9AXBRY1TzNc+CaCRre6cyRjw3S/KLSQNNdVGPH6Vzg1s9OXOZwjWiVhJZbNnABuW2BN9ypvZqZjpqxtKylqGnDZmmrpYJKZo5Jyxyw/RmQ2Hci+vPrbwh2XpjQYCeAZmmq2CZ2TlSNeXOc17rXc0gbjpYdCC4q3aOP5LJPSvppxGPCGMjuCLh03KazQ86yarG4IQw1MsEReBlD5WNubC4aXEZt/MqT2hw8RDaOOGPJEG0hDGNytF3tdcACwFiSsra+KmjqGSTvZDJxfCwCtpTNTTAR9zC9vLikBOthfXTxhc9disELA+eWKNhNg6R7WNJOoAc4gLFxPGcjIXwiGRsssbMzp2xtyyHumOIIkd0MGruYqosSZD8lwuSpY6hcyCRrPlNOaqkAzW4ORrznY9wAc0m5tpzAjzYS/C6DLAImDGo8nB8JwcjS+4libJymscXGzfF40F0VuM08Lmtmmhjc/uGvkYwu1tyQ4gnXTRetTiMUZAlkjYS1zgHPa0lrLF7gCdwuLnmuFT9U+igq8UGNxZ5pnk0hfEZDLEWFsbKZ1jZwJA0sQbdC+YdgMj5sAhxGMvIgqS+OQX0aGujbI078oyaHdYXQXDRYhFMwPgkjkYdzmOa9ptv5TSQshV32MqURV+LxsZkibVsyMDcrG5mPJyt3DTLu5reJWIgIiICIiAiIgIiIPOeoaxpfI5rWtBLnOIaGgakknQDxrTnbKk5nSuH6zKed7T5nMjIPoK8ZwKirkbJZ0VPwYDCLgyvHCl7hudlaY8oO4lx32ttLIMHtzpfKOq1Puk7c6XyjqtT7pZ1ksgwe3Ol8o6rU+6TtzpfKOq1PulnWSyDB7c6XyjqtT7pO3Ol8o6rU+6WdZLIMDtypfKOq1Puk7cqXynqtV7pZ9ksgwO3Kl8p6rVe6TtypfKeq1Puln2SyDm6uuoJKyCrc6sEkDJGMApqnKRLYHMOBvcW0sRvW17cqXynqtV7pZ9ksgwO3Kl8p6rVe6TtypfKeq1Xuln2SyDA7cqXynqtT7pO3Kl8p6rU+6WfZLIMDtypfKeq1Xuk7cqXynqtV7pZ9ksgwO3Kl8p6rVe6TtypfKeq1Puln2SyDA7cqXynqtV7pO3Kl8p6rVe6WfZLIMDtypfKeq1Xuk7cqXynqtV7pZ9ksgwO3Kl8p6rVe6TtypfKeq1Xuln2SyDA7cqXynqtV7pO3Kl8p6rU+6WfZLIMDtypfKeq1Pul97c6XyjqtT7pZ1ksgwe3Ol8o6rU+6TtzpfKOq1PulnWSyDB7c6XyjqtT7pO3Ol8o6rU+6WdZLIMHtzpfKOq1Pul7Um1NLI8MEha5xs1sjJIS49DBK1uY+IXWRZeVVSMkYWSNa5p3tcLg849N9b8yDZotRs5UuLZYnuLjBMYw473NMcc0eY87hHMwE85BKIMXCx+l1310X4SBbay1eED9KrvrovwkC29kELJZTslkELJZfXPA03noGpWtxzEJII8/ByOF90drj95x3X0FgPSrRWZnEImcNjZLLFoq1z2Nc+N7cwvlcAHjxOaNL+Y+gLLY4Hcb/85xzKJjCXyyWU7JZQIWSynZLIIWSynZLIIWSynZLIIWSynZLIIWSynZLIIWSynZLIIWSynZLIIWSynZLIIWSynZLIIWSynZLIIWSy0OK7bU8EhZlkkI7osy2B6Lki58yw/nGh7zP/AEfmWkaV53wrzQ6qyWXK/OND3mf+j8yfOND3mf8Ao/Mp6N/RzQ6qyWXK/OND3mf+j8yhL2S6drS50U4AFyTk/MnRv6OaHW2Sy8cNrWzwxysBDZGNe0HeA4XF7c6ybLJZq9nfp67+KZ+Aol8X3Z76eu/imfgKJEHzBh+lV318X4SBbiy0FLUGOXEXtaXFskZDRz2o4FylbjlTNq+VwadzYzlH2j2nzrbT0p1PClrxVYNViMUekj2NPMC4AnW17E7r8610u0lN/fnjaOhpzH0uANvR9qrasprt5NxboJ1vvvqL+cla40wOuh132v6bgAfzXTHC1+ZZTqz6Wm3bahHJjkGm8hrnf7nzlYuJ7YUbonBr3lxtqWuG5wJsbaaAqt6doB05/N7Svc8/mP3K8cLSJzujqy76g2rw+MvPCSco7nNeRbzW33vqsp21+Hu1E+U+MPB+227z3HiVXuXg9THCU+JlPVlcNNtRTONhPA7zPaD9hsCfN9i20E7Hi7HNcOkEH0HoKoJ6+QVT4zeJ72HpY4t+4qs8FE+JT1fo/QVksqy2K27qXVDIahwkY+/Ldo5lgTcuGhHNr071Z4XFqac6c4lrW0WjMI2SynZfCFmsjZfcqrOnr8S4/pG1r2MZJBO5tNC5zmMABAzuNuEfoDewAtoAoTxS4hXYrnqKmJtE1kdM2GV0Ya/g3yGRzWkZzmYNDcWJ8SCzrJlVS0G0VRiQwinlllY2ohmlqnRPMb5TTktaM7bFoJaSbb7rb7KYtWsdiVHTkVMlHOxtOaiQi0c4cQ2SSxc4MyOPSd1+gLDyplVc9j3FKts2LfLZTM+CVu64YMsUhLY2HuW8kD0dK5w4jUwYTT4wampdUPqGulYZHGF8b5CwxCG+RrcrRYgX8aC6bJZVl2W8QxOOPNG+OCmbUQtaY3uM0xc65zEWEbARuFybdGi6vbiWvFO75AYYxwcrpZ3kl0YY0kCKMDlPOtiTYW3HmDosqZVVE20tTDsrBLHI/h5QyISucS4cJK5pdmOt8otfmW2oYn4fjNNSxzVMsFVTSF7ZpXSkSQ/9xrnm7cw3gaILBsllOyWQQsllOyWQQsuO252pdA4QMDhnZmc8HWxc5uUdHcnXxrtLKutuaZsmJ0zH6tcyNrvGDNJcLbRiJturbw5TjOP9V38k4zj/AFXfyVkbT1EVFRSzMghdwbRlbkba5IaCTa+UXuVxmxofWwyT1TqgvzyNibFC3gmGONr8xY1vKN3WDXGx3aldcasTHNjZjMb4arjSP9V38k40j/Vd/Jd/PXikw0VFdFT8M2MFzGxtaDI7RjALGx1F/T0Lmdn9q62VwmmoIPkbyOXHELsBdkzNOpfYnUWv5kjUzEzj/SYw0wxKP9V38lyu0GLOleWjksabBvSRzu9itzsjYVE2nbI1jGvEgbdoDbhwdcG2/UKk636R/wC8fvWunaLxmFNTbZcnY+qXn5O0ueW8COTmNtGdG5WHZVx2O+6p/qf9Csqy8ePM/eXZ8Q02z/09d/FM/AUS+L7s/wDT138Wz8BRIrIME/6qu+vi/CQLR7U7LZCZYAcp1e1v909IA5vu+7d4J/1Vd9fF+EgW6KvS80nMK2rFoU+5p6ftHsssaSE+Lzm5+y9wFYWN7Htfd8Fmu528x8y4ytw2WMkPaRbxL0NPXrf7sLUmGqcw/wDCf9gouJ105iN/SLL3evF66YZsdy8Xr3evHISbAEnoGp+xWHg9Rip3PcGsBc47gP8Amg8a3VHsxK/WT+zb49XfZzeldngOy1haNuVp7p7tS7/M/cuXV4utNq7y1rpTPlrNl9mCzQcqRw5TuZo6B4vvVk08AYxrRuaLfYvKioWRNswec8585WRdeZNptPNby6NojEJL4vl1Xddt7VMlkaBFZsj2jknc1xA5+gK+np21PCtrRXy6LENlXSYrTVoe0MggljcyxzEybiDutqfsHTpp8Z2GrBU1UuGzwRtrmNZUtmjc4sLWuZwsJaRysrjo7S/otrvnDq+iH1D7U+cKr/Y+ofate1ur1atlVdjh0UVCcOlYyooGubG6ZpcyVsg/tGyhhBFyS4EbrkeMbbY3ZV9IJ5aiRslTVS8LO9jS1gIFmsY065WgnU66rmPnDq+iH1D7V8+cOr6IfUP5k7W51aum2d2QNPU4hLI5j21kweGgHktDC0tdfn5R3dC5yDsYVXBxUUlRC7DYZxM1vBu+UPAcXthe++TKC48oC+n2Q+cOr6IfUP5k+cOr6IfUP5k7W51auo292VdiFK2Fj2sIniku4EizHXcNOexK3eJUfCwyR3twkb2Xte2dpbe3pVefOHV/sfUPtT5w6v8AY+ofana3OrVt29jkPwRmGzyDMxgtKwEhsjXl7XAGxIBNraXF9yngeyNYa5tZic1PJJFCYYWwMc1oDjd8j85uXm9rDRaU9kKr/Y+p/ug7IVX+x9Q+1O1udWqzFpMU2njp6hkcwsx7L5/1TmI5Q6NN6475w6voh9Q+1ajGcbkqXh0uW7W5RlFtLk9J6VenCzn+XhW2pGNlwxyAgFpBB1BBuCOkFTVUbO7Vy0pym74idWE7vGw8x8W4/wA1ZeG4pFPGHwuDhz9IPQ4cxWOro205+i9bxZlqvtsP/l6TzRf+aRWBdVvt+6QYjAYbGQRN4O4uM4klyXH71lOh/wBfgv4dviEcRieJ8vBOaWyZiA3KRY3J3aLR0eJUrqOwqLNjLRLI4Na51nAAvBGuYAcrntdUZjGO1VS4mqlleb9y42a084DNw+xbCTF28DE7e4ZmuF7a5LC/i1BXRHDbbyy6jtuzDtJDJTxQwyRvzP4R2Qh3JDeQbjpLule+KOjpMChcGta98DYwSSXFzg57SwtBAIcS++lrb+ZVEArG2j7J0NVQvp+BIc5jQ06WYWkWIHNYDeCrTpTWK1jxndSLZzMt5i2IzVGDRSzmMl0jLFgcLgNcLkv1JJB3aedVHXfSP/eP3rosBrql9NIx0jzTxGMNYTyWueXZcvRoHLna76R/7x+9a6deWJhF5zELh7HXdU/1P+hWWqz7HfdU/wBT/oVlXXj18z95dvxDTYB9PXfxbPwFEiYB9PXfxbPwFEishHBj+lV318X4SBbm60uEH9KrvrovwkC290E7ryqKVkgs9oPn5vMVK6XQc3jWysfBufGC5wGjcuYnW2hGv3rha6nyEhzMpG8EEW9F9Fb11XG2jLVMnjyn7WhdnC235WOrHy5Q1Ls1mMY5x3DKXHTxXXe7LYPwsDHOMbHFt3tayxGpGo0tuXF4HE41TCAbDNc20HJI1KtrCaJjGBzb3c1ua5vzX/zTi7RmKflOlG2UqTBIWa2zHpdr/LcthdQul1xtU7pdQul0EwVTOKn9Im+tk/8AI5XHdYbsIpySTDESTcnINSdSVvo6saczlS9eZTyK4OJabvMPqD2JxLTd5h9QLp7uvpl0p9qfRXBxLTd5h9QexOJabvMPqD2J3cek9KVPorg4lpu8w+oPYnEtN3mH1B7E7uvo6UqfRXBxLTd5h9QJxLTd5h9QJ3cekdKfan0VvnBKbvMPqBBglN3mH1And19J6UqgRXBxLTd5h9QexchtZgRkqo46WNovHc5QGgctwzOPMr04mtpwrbTmIchHGXEBoJJNgALkk8wCsPY/ZZ8B4WVzmuItwYOgH/36T4uZZuz2y8VML93KRq8jd0ho5h495W7uufW4jm/jXw0pp43lO6rTslzOjrIZGktyxtLXbhmbJI7QnS40NvGrIuuC2wwWOsxOCGY2YYL9OueS4aDpmOUC/iWehOLZla/hWGIUTJppJXPaDI9zyG5bAuNzbXddeHE0ffP8K6nazZOnpKjg4w1wLA7lAZm3JFjbzXWEdmm/JvlGWHJwmS3969r3y9C9GLRMRLnmrR8TR98/wpxNH3z/AArp3bDkVEcFqbPIwPac3JAIJsT06LVS4VG1xaWR3aSDaxGhtoecKYtE+DlRoCIo3RtkBa57XkEt3taWt/k4rnaw/wBo4j9Y/erOw7sfUsmHuqCQH5XuGjcjcl+S7nubdPOFX9Lgz56hzIxlaHco20YPb4lTqVxM+vJNZ2haPY6muYHPccxj00vmJad55tAVZN1XWx1FkmiawOLYwdegZHC5PnKsK68as5zMe3ZO2Gr2f+nrv4tn4CiRfNnvp67+KZ+AokV0PPCj+lV310X4SBba61FJyK2qa7fJwUzfG0Rtgdbps6PXozt6QtpmQTul1DMmZBO61GL4HHLdwY0yEt5TjuA059BotpmTMpzMeBpqfZwDu3ehosPt/wBluo2hoAG4AAejRfMyZlWIwJ3S6hmTMpE7pdQzJmQTul1DMmZBO6XUMyZkE7pdQzJmQTul1DMmZBO6XUMyZkE7pdQzJmQTuvl1HMmZBO6XUMyZkE7rWYns7T1Dw+ZmZ7W5WnM5tgCSLWI53FbDMmZTEzHgV6/YqUm7oiSd5MlyfOS5fO0eTvP9Y/MrDzJmUZv/AGn9m3pXnaNJ3n+sfmTtGk7z/WParDzJmTN/7T+zb0r4bFy2LeCdY6kcJoT0kZrL2o9j5mclkYYC65NxvO9x1uV3eZMyraJttMzP5TG3wx8Nw5kDMrP/ANO53HpPsWXdQul1aIwhgbO/T138Uz8BRImzPKdVSDuZKo5D0iKCCmcR4s8D9UQZ2KYOycNzF7HsJMcjDlfGSLEtJBBuNCCCDzgrWnCq8dzU0pHMX0jy70llQ1v2NC+o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TivEPCaPqcvxaIgcV4h4TR9Tl+LX0YDUyaVNSCznbBCYC4c7XPdJI4NPPkLT499yIN3TU7Y2NZGA1rQGtaNwAFgB6F8REH/9k="/>
          <p:cNvSpPr>
            <a:spLocks noChangeAspect="1" noChangeArrowheads="1"/>
          </p:cNvSpPr>
          <p:nvPr/>
        </p:nvSpPr>
        <p:spPr bwMode="auto">
          <a:xfrm>
            <a:off x="155575" y="-677863"/>
            <a:ext cx="3705225" cy="1419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18" name="Picture 22" descr="http://learn-networking.com/wp-content/uploads/2008/01/simplex-transmission1.jpg"/>
          <p:cNvPicPr>
            <a:picLocks noChangeAspect="1" noChangeArrowheads="1"/>
          </p:cNvPicPr>
          <p:nvPr/>
        </p:nvPicPr>
        <p:blipFill>
          <a:blip r:embed="rId2" cstate="print"/>
          <a:srcRect/>
          <a:stretch>
            <a:fillRect/>
          </a:stretch>
        </p:blipFill>
        <p:spPr bwMode="auto">
          <a:xfrm>
            <a:off x="2695575" y="3505200"/>
            <a:ext cx="3705225" cy="1419226"/>
          </a:xfrm>
          <a:prstGeom prst="rect">
            <a:avLst/>
          </a:prstGeom>
          <a:noFill/>
        </p:spPr>
      </p:pic>
      <p:sp>
        <p:nvSpPr>
          <p:cNvPr id="15" name="Rectangle 14"/>
          <p:cNvSpPr/>
          <p:nvPr/>
        </p:nvSpPr>
        <p:spPr>
          <a:xfrm>
            <a:off x="3886200" y="4953000"/>
            <a:ext cx="1338828" cy="246221"/>
          </a:xfrm>
          <a:prstGeom prst="rect">
            <a:avLst/>
          </a:prstGeom>
        </p:spPr>
        <p:txBody>
          <a:bodyPr wrap="none">
            <a:spAutoFit/>
          </a:bodyPr>
          <a:lstStyle/>
          <a:p>
            <a:r>
              <a:rPr lang="en-US" sz="1000" dirty="0" smtClean="0">
                <a:hlinkClick r:id="rId3"/>
              </a:rPr>
              <a:t>learn-networking.com</a:t>
            </a:r>
            <a:endParaRPr lang="en-US" sz="1000" dirty="0"/>
          </a:p>
        </p:txBody>
      </p:sp>
      <p:pic>
        <p:nvPicPr>
          <p:cNvPr id="4120" name="Picture 24" descr="http://www.knowledgetransfer.net/dictionary/Network/en/images/simplex_transmission_204.gif"/>
          <p:cNvPicPr>
            <a:picLocks noChangeAspect="1" noChangeArrowheads="1"/>
          </p:cNvPicPr>
          <p:nvPr/>
        </p:nvPicPr>
        <p:blipFill>
          <a:blip r:embed="rId4" cstate="print"/>
          <a:srcRect/>
          <a:stretch>
            <a:fillRect/>
          </a:stretch>
        </p:blipFill>
        <p:spPr bwMode="auto">
          <a:xfrm>
            <a:off x="7543800" y="4495800"/>
            <a:ext cx="990600" cy="1403351"/>
          </a:xfrm>
          <a:prstGeom prst="rect">
            <a:avLst/>
          </a:prstGeom>
          <a:noFill/>
        </p:spPr>
      </p:pic>
      <p:sp>
        <p:nvSpPr>
          <p:cNvPr id="17" name="Rectangle 16"/>
          <p:cNvSpPr/>
          <p:nvPr/>
        </p:nvSpPr>
        <p:spPr>
          <a:xfrm>
            <a:off x="6553200" y="5867400"/>
            <a:ext cx="2217274" cy="261610"/>
          </a:xfrm>
          <a:prstGeom prst="rect">
            <a:avLst/>
          </a:prstGeom>
        </p:spPr>
        <p:txBody>
          <a:bodyPr wrap="none">
            <a:spAutoFit/>
          </a:bodyPr>
          <a:lstStyle/>
          <a:p>
            <a:r>
              <a:rPr lang="en-US" sz="1100" dirty="0" smtClean="0"/>
              <a:t>http://www.knowledgetransfer.net</a:t>
            </a:r>
            <a:endParaRPr lang="en-US" sz="1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Half Duplex Transmission </a:t>
            </a:r>
            <a:endParaRPr lang="en-US" dirty="0"/>
          </a:p>
        </p:txBody>
      </p:sp>
      <p:sp>
        <p:nvSpPr>
          <p:cNvPr id="3" name="Rectangle 2"/>
          <p:cNvSpPr/>
          <p:nvPr/>
        </p:nvSpPr>
        <p:spPr>
          <a:xfrm>
            <a:off x="1905000" y="1676400"/>
            <a:ext cx="6248400" cy="2262158"/>
          </a:xfrm>
          <a:prstGeom prst="rect">
            <a:avLst/>
          </a:prstGeom>
        </p:spPr>
        <p:txBody>
          <a:bodyPr wrap="square">
            <a:spAutoFit/>
          </a:bodyPr>
          <a:lstStyle/>
          <a:p>
            <a:pPr marL="342900" indent="-342900">
              <a:buFont typeface="Arial" pitchFamily="34" charset="0"/>
              <a:buChar char="•"/>
              <a:tabLst>
                <a:tab pos="342900" algn="l"/>
              </a:tabLst>
            </a:pPr>
            <a:r>
              <a:rPr lang="en-US" dirty="0" smtClean="0"/>
              <a:t>Transmits data in both the direction but </a:t>
            </a:r>
            <a:r>
              <a:rPr lang="en-US" sz="2000" b="1" dirty="0" smtClean="0">
                <a:solidFill>
                  <a:srgbClr val="120C62"/>
                </a:solidFill>
              </a:rPr>
              <a:t>not simultaneously</a:t>
            </a:r>
            <a:r>
              <a:rPr lang="en-US" sz="2000" dirty="0" smtClean="0"/>
              <a:t>.</a:t>
            </a:r>
          </a:p>
          <a:p>
            <a:pPr marL="342900" indent="-342900">
              <a:buFont typeface="Arial" pitchFamily="34" charset="0"/>
              <a:buChar char="•"/>
              <a:tabLst>
                <a:tab pos="342900" algn="l"/>
              </a:tabLst>
            </a:pPr>
            <a:endParaRPr lang="en-US" sz="1050" dirty="0" smtClean="0"/>
          </a:p>
          <a:p>
            <a:pPr marL="342900" indent="-342900">
              <a:buFont typeface="Arial" pitchFamily="34" charset="0"/>
              <a:buChar char="•"/>
              <a:tabLst>
                <a:tab pos="342900" algn="l"/>
              </a:tabLst>
            </a:pPr>
            <a:r>
              <a:rPr lang="en-US" dirty="0" smtClean="0"/>
              <a:t>Both the ends modems are available and works as transmitter and receiver, but </a:t>
            </a:r>
            <a:r>
              <a:rPr lang="en-US" sz="2000" b="1" dirty="0" smtClean="0">
                <a:solidFill>
                  <a:srgbClr val="120C62"/>
                </a:solidFill>
              </a:rPr>
              <a:t>one  at a time</a:t>
            </a:r>
            <a:r>
              <a:rPr lang="en-US" sz="2000" dirty="0" smtClean="0"/>
              <a:t>.</a:t>
            </a:r>
          </a:p>
          <a:p>
            <a:pPr marL="342900" indent="-342900">
              <a:buFont typeface="Arial" pitchFamily="34" charset="0"/>
              <a:buChar char="•"/>
              <a:tabLst>
                <a:tab pos="342900" algn="l"/>
              </a:tabLst>
            </a:pPr>
            <a:endParaRPr lang="en-US" sz="1050" dirty="0" smtClean="0"/>
          </a:p>
          <a:p>
            <a:pPr marL="342900" indent="-342900">
              <a:buFont typeface="Arial" pitchFamily="34" charset="0"/>
              <a:buChar char="•"/>
              <a:tabLst>
                <a:tab pos="342900" algn="l"/>
              </a:tabLst>
            </a:pPr>
            <a:r>
              <a:rPr lang="en-US" sz="2000" b="1" dirty="0" smtClean="0">
                <a:solidFill>
                  <a:srgbClr val="120C62"/>
                </a:solidFill>
              </a:rPr>
              <a:t>Telephonic broadcasting and rail roads</a:t>
            </a:r>
            <a:r>
              <a:rPr lang="en-US" sz="2000" dirty="0" smtClean="0">
                <a:solidFill>
                  <a:srgbClr val="120C62"/>
                </a:solidFill>
              </a:rPr>
              <a:t> </a:t>
            </a:r>
            <a:r>
              <a:rPr lang="en-US" dirty="0" smtClean="0"/>
              <a:t>are examples of the half-duplex transmission</a:t>
            </a:r>
            <a:r>
              <a:rPr lang="en-US" sz="1600" dirty="0" smtClean="0"/>
              <a:t>.</a:t>
            </a:r>
            <a:endParaRPr lang="en-US" dirty="0" smtClean="0"/>
          </a:p>
        </p:txBody>
      </p:sp>
      <p:sp>
        <p:nvSpPr>
          <p:cNvPr id="3074" name="AutoShape 2" descr="data:image/jpeg;base64,/9j/4AAQSkZJRgABAQAAAQABAAD/2wCEAAkGBhESEBQUEBQRFBUUFxQXGBQVExYUFBQUFhUYFBQUFRQXHCYeFxojGhQUHzIgJicqLDAsGB4xNTIqNSYrOCkBCQoKDgwOGg8PGi0lHSQuNC8sLiwwNTQsKSksMiwpLCwtLCwqKSksLCwsLCwpKSkpLCksKSkpLCksLCksKSwsKv/AABEIAHcBNwMBIgACEQEDEQH/xAAbAAABBQEBAAAAAAAAAAAAAAAAAgQFBgcBA//EAEoQAAEDAgIEBwsKBQQBBQAAAAEAAgMEEQUSBhMhMRQVFiJBYZQHMlFSVGSBktHT1CQzU3Fyc5GisbQjNHSCskKhs8HhQ0Rig8L/xAAZAQEAAwEBAAAAAAAAAAAAAAAAAQIDBAX/xAAnEQEAAgAFAwQDAQEAAAAAAAAAAQIDERMUYSExUQQSQXEiMoFC8P/aAAwDAQACEQMRAD8A3FCEIBCEIBCEIITTPSQUFFLVFhk1QbzM2TMXODRzrG2/wFNdK9MxRYca3VGQWiIjz5D/ABC0bXWNrZvB0KO7szCcEqrC+yM+gSsuVT+6PobHDgRlY+tc8Np7skqp5IxcsBvE5xaLX8GzYg1esxynha1080MIf3utkZHfZewzEXUbj+lzKaSiYG6wVkwiD2vAa0Ft8+45ujZs+vw55pZWQ8aPikhpo5DTwMbNVU01a6YWvkpKYWaHAkg7dp8G1RWjUcnBMCa8PzRYhPG5rgbsLXOOQg7rAHZ1HwFBoeDd0gVeIyUtNFE+KI2dPwuPM4ZSc0UIBMjQbAkO2XT7TbTJ9CaVkUGvkqphCxplELQSNhLyx3SQN3pVS0Qwd8dbjJooaVkzJ4mQmWItiY0tJe0GMBzQW2Nm9S8e6JU1MRwmXEjTNMdcHPfAJdU2MZSCdZd17B34ILVh+ncorYqTEKQ0sk4cYXtnbPFIW7XMzhrcruq3g8IVn40hyPk1sWSMuD3525GFhs8OdezSDvvuWbYrjUWK4thow8maOkkkmmnDXCNgs3KzMQLuOXd1jrtVqzGo4sKxihkEgqTVVEmq1by7VGWN+tJAsGZQTmJtu8IQbhUYxTx31k0LLMEhzSMbaMnKHm52NJ2X3XURpRpnHSU8M7Gidk00MTSyQZbSOtnDgCHWAOzp8IWZPlo48YpXYiwOhZhdNcviMkcb7Wa6VljYbS0EiwJCZS0pOHvfAx7aSTF4H0rS0j+ETYuY07QxzstvSg3GuxmnhLRPNDEX7GiSRjC47uaHEX9C9uGR6wR52Zy3OGZhnLL2zBt7lt9l9yw7SijDcWxA4hPFTtlDNQ6fDxWtliDSMkDi4atwvuG0n6l6YthM0tNhlJQCp4eyCWQVEgNNJFSHOwNks52UPNmtaXG3VdBtkNYyRpdE5kgBc27XAjM02LSRcAgix8ColX3Q8Rjq4aV+Gxiadr3MHGDSCGC7ru1NhuUr3LJYDhcLYIzDq80csbhzmzsNpsxO8l1zfrUTpNE46SYWQDYQ1W22zY032+kfiEFsg0hjbGDWOp6aWzS+J1TG7V5iQznnLe+XYbDp8CcVeP0sTmslngjc62Vr5WMc6+7KHEErPosBhqNJqzhMLJWNpISBIwPYC7I24Dha9g8X6iqppXJDLLicEVPTRTXcGsfTS1VbMGR2a6nPeQRWAta+UXPQEG41OJwxm0ksTDlc/nva3mNtmftPei4udwuuMxaAw64SxGIAnWiRpjsN51l8th4brIsDw+OrrcE4QwTM4ueSHtzNJZsGYO2OAJG/ZuTF2GwtpMSikE0UEWK3aYoBLFBZt88sJIDoQMt2jwtQbTDjVO+IzMmhdE295WysMYtvu8HKLfWk8f0uZ7dfBmjbne3Wsuxlgc7xfmtsRtOzaFiUEwfQYyIYqd8ZgiJq6WOSGCVzCObqHc1rwC4ksAGzbvUrySpRW4A3g8eWSnkdKNWLSObAx4MuznkOdfnXQafiGkDRA2anMEzXPYwO4SyOMhz8pIl2tJF9jd5OxO6vGqeJ7Y5ZoY3v71j5WMc7bbmtcQT6FhNdRFlBiEbGFrGYzGGsa2zW7QLAdH+gW6wnvdAjpmVte5xZrZQz5NW0jpOE2ZZpoamI52X2NsLbbbbDYG1YjjFPTgGomhiDtgMkjIw4jeAXEXXjW4q5ktO1jYnNnc4Fzp2sIAYXgxsIJmJtuBFhtWTaWiAS0ktTajk4DGwMrqY1dG4XJMGfv2TN6Ta9rbjvVhOdw0dOodABPVAMvI4ZbEhw1l3BpFyAdw6kGuS4zTslbC+aFsrrZY3SMEjr7srCcx9ASqvFoIiRLLEwtbnIfI1pDL5c5zHY2+y+66w+ZtGyjxGnr4S/FJZZzGDC6SeVziODvgeGk5ARfYdwPhVgw7AddjdGzEI2yvjwmIvbK0SN1ole0lwNw4jMdpvtQatS1TJGB8bmvY7aHMcHNcPCHDYV6qgdxuEspatli1rK+raxtiA1gyWa0Hovf/dX9AIQhAIQhAIQhB5z1DWNc+RzWtaCXOcQ1rQNpJcdgHWoc6ZUnQ6Vw8ZlNUPafqeyMg+grxnAqKuRr7OjptUBGRdpncNaXuG52Vpiyg7iXHfa0pZAx5Z0vnHY6r3SOWdL5x2Oq90n1kWQMeWdL5x2Oq90jlnS+cdjqvdJ9ZNKSqL5JmkC0bmtFr3IMbHm/pcUHnyypfOOyVXukcsqXzjslV7pP7IsgYcsqXzjslV7pHLKl847JVe6T+yLIGHLKl847JVe6RyypfOOyVXuk/siyBhyypfOOyVXukcsqXzjslX7pP7IsgrTaygFe6tzVmtdAIC3gtTkyB+fNbU3zX2b7dSluWVL5x2Sq90n9kWQMOWVL5x2Sq90jllS+cdkqvdJ/ZFkDHllS+cdkqvdLnLKl847JVe6T+yLIGHLKl847JVe6RyypfOOyVXuk/siyBhyypfOOyVXukcsqXzjslV7pP7IsgYcsqXzjslV7pHLKl847JVe6T+yLIGHLKl847JVe6RyypfOOyVXuk/siyBhyypfOOyVXukcsqXzjslV7pP7IsgYcsqXzjslV7pHLKl847HVe6T+ybYhV6pgda93xste3zkjY77ujNf0J3HjyypfOOyVXul3lnS+cdjqvdJ9ZFkDHlnS+cdjqvdI5Z0vnHY6r3SfWRZAx5Z0vnHY6r3S9qTSmlkeGCQtc42a2WOSEvPgYJWtzHqF04svKqpGSMLJGh7Tva4XB6R6em/Qgk0KI0cqXFssT3F5p5THnPfOYWRzRZj0uEczAT0kEoQNcLHyuu+9h/awqWsovCB8qrvvof2sKl7IEWRZLsiyBFlAyf8Avvtxf8UKsNlT4MXEk1fHlIsY33vfcWwkW/8Arv6VOX4z9I+YW2yLJdkWUJIsiyXZFkCLIsl2RZAiyLJdkEIEZUZVm8FfiXH1I2seyNkkNQ5tNC9zo2NAIGseba1+wG9rC2yyTPFNX1uLZ6ipibQtZHTthmdG1smrfIZXtaeeczBsOyxPUg0rKjKspodIqjEeJ4JJZY21MU0tQ6J5ifKYCWtGdti0EtJNt91LaLYrWMdidHAeEyUc0bYDUSkfw5gSGyS2LnZMjj4Tuv4A0DKjKs97n+J1YmxfhkuufTyt3XEYyxvcWxMPeN5oHoF9qrhxGphwmnxg1NS6ofO10jDK4wPhfIWGEQXytFmixG3rQbLlRZZt3Wa/E4480bo4KZs8DA6N7jUTlxvziLCJgIOzaT9StOm8teIHcB1LOZM6Sd5JdE1jSRqogOc87bEmwtu8AWDKjKssm0kqYtFoJo5H6+URxCVzi541krml2Y7b5Ra6lqKJ+H4xTUrJqiWGqp5C5s8rpiJob/xWueSW5gNoGxBfbIsl2RZAiyLJdkWQIsiyXZFkCLKN0gH8Fv31N+4jUrZQOmmJNgpg5wcf4kTrDwRyNld/swq1IztCJ7JCmcTLMCTYauw8F2XNk7smdA4OlmI3HUkfUY7hP7KkJIsiyXZFlIRZFkuyLIIvR35+u/qY/wBhRri7o98/X/1LP2NGhBzBh8qr/vof2sKmLKIwX+ar/vof2sKmrIEWRZLsiyBhjNfqIJJbXyC9uu4A/VZQMWIlmkBI1wAcAPA8v3/WVpemv8hUfY//AEEik0fpTGwmCIktYe9G8tF10Ydq1r+UZ5qWiZlSuX1WAA1zNmy7mAk9ZPhTzRjT2plro6efVFsjZDmDchaWi423sb2Vv5O0n0EPqhZdpNTMZjTWsa1rQ11mgWA5l9yv76WrbKvaFesTHVswRZRGiJJpW36HPHozblNWXHE5xm1IsiyXZFlIRZFkuyzHENMKxs0jWy2DZJABlbsAeQOjwALXDwpxOytrRVaa/RZ8mK01aHtDYIZoywg5nF/ekHdbnH8BvvsiMY0IrBU1U2HTwRtr2NbO2aN7yxzWlmthLD32V7tjtl/9oXlrW/S/kb7EctK36X8rfYttpfzCmrCbqu5y6KKhdh8rGT0DXNY6ZpdHMyQfxGyhhzC5JcLbrkdYldDtFX0uvlqJGy1NXJrZnsaWxggWZHGDtytBO07TdU/lrW/S/kb7Ecta36X8jfYm0v5g1YW7R7REwVOISSOY9tbKHhoBGVmQtLXX6TmI2dH1quQdzGq1cVFJUQuw6GYStbq38Ke0OL2wvdfJlBcecNv/AE05a1v0v5G+xHLWt+l/I32JtL+YNWFw090VfX0rYWPawiaGTM4EizHXcNnTYn8FN4lR62GWMG2sZIy9r2ztLb29KzTlpW/S/kb7EctK36X8rfYm0v5g1YT7e50H4IzDppBmYwWlYCQ2Vri9rgDYkAm3RcX3JeCaJVZrm1mJTQSSQxGGJsDHtYA43fK8vNy833DYq6dNK36X8rfYgaaVv0v5W+xNpfzBqw1OygMb0oFLUsZI28b2XJHfNOYi9ukbNypnLWt+l/I32KOxLFpZ3B0zsxAsDYDZcno+tXp6WYn8uyLYvTo1+nqGSND43BzXbQQbgr0sslwLSKWlddhu099Ge9d1jwHr/VaZg2ORVLM0R2jvmHvmnrH/AGsMXBnD6/C9bxY+siyXZFlguRZZ/wB0jFGvBphsc2xud13N9hC0Oypr8HhqMSqhM3MGsgI2kWJaAdy1wpiJzn4Vt1jJBUum8sbnOAa7MGggggDKA0EW27gvSbum1ABIhgsNu9+4elWfkTRfRfnf7VCaaaMUsNFLJFHlcALHM479h2EratsGZyyUn3eVq0bxfhdJDUBuTWtzZb3ttI39O5SVll3cwqHhlKA51iHAi5tbnndu3gLVLLlmY90xHxLWO0EWRZLsiygQ2j/z9f8A1LP2NGuLuj/z9f8A1LP2NIhAYJ/NV/30P7WFTdlB4J/NV/30P7WFTV0CrIsk3RdBC6a/yE/2R/kFUnxYkyOB3CObMY2MAO7OLtvzd1grZpofkE/2R/k1U+phg1NLareSXxZm65pEQtznBv8Aoy7Bc7l1YX6/1nbucmmxThGo4TztWZL35uUHLbvb3uqZiGs41YJnZ5GiRrneEtBH/SuRgp+HAcNky6k/xeENvmzfN6zda22yplcGjFWBri9v8azycxcNvOLun61ef0t9eFfmPtrmh/8AKj7T/wDJTllB6Hn5K37T/wDJTV1wV7Q3nuVZFkm6LqyHVi+Kj5RN97L/AMjls90jUt8Vv4Bb4OLpzPRS9fcxGyFt2ob4rfwC5qGeK31Qujd8M9LliVkWW3alvit/AI1LfFb+ATd8GlyxGyLLbtS3xW/gEalvit/AJu+DS5YjZC23UM8VvqhGoZ4rfVCbvg0uWJWRZbaadnit9UIEDPFb6oTd8GlyxKyFt2pb4rfwCpuluASVFXG2JoAEfOeRZree7f4T1b1enqYtOUxki2HlCj01M+R4ZG0uc7cBvK0jRXQ8U9pJDmlI3A81gO8f/I9e5SOBaPRUrLMF3HvpD3zvYOpSl1z43qJv0r2Xph5dZKRZJui65WpVlQcRkqxidQKPLmLIs2bL3oY23fdZV8uqTLTyPxaoEcxhOrj5wa11xlZss78VthfP0rYyZjOKmOSQavLEXtecrNhZ31h02UdpLXYg6iLqjJqZWgggNBN2lzd20bk/pqOXgtWRVENa+fMzKw6wjvnE3uM3Umek9LK3DYnOqDI0tbaLK0Bt4zbaNptuXTXL3fHdnPZ4dzPdSf3fo9azZZN3M91J/d+j1rF15/8Aq33LaP1j6KshJui6kQ2AfP1/9Sz9jSIRgHz9f/Us/Y0iECcGPyqv++h/awqZuoXCD8qrvvof2sKl7oF3RdIui6CI0z/kJ/sj/NqqdVURamk+SSAh8N3apoEoDdrWn/Vm326latMT8hn+yP8ANqojdJKmVkbGtjIpssg2WNohYF13bdh3BdeDEzX+s7d0wamLhwPApcupI1Wpbmvm+cybrdF1S69wOLNIYYxeazCMpaNvNI6FZanSGsZMah7Ig5rdSRa7doEgFg697WN72VVlqnSYnHI62Z4lcbbrm+5XtWYpb6V+Y+2vaIn5K37T/wDJTV1B6JO+Sj7T/wBVM3Xn17Q3nuXdF0i6LqyC7oukXVO0q0ycxzoYAWuGx0hFiOpgP+X4K9KTecoVtaI6yltI9LY6YFrbPl8W+xvW89H1b1HaEYw6QzvnkGYuj74gACztjR0BUBziTckknpO89aSvQj01Yr7fnyw1JzzbVw2Px2eu32rjq+Ib5Ix/e32rFrIss9pHlbV4bVw6Px4/Xb7Vzh8X0kfrt9qxayLJtI8mrw2rh0fjs9dvtRw2Px2eu32rFbIsm0jyavDauGx+Oz12+1HDY/HZ67fasVsiybSPJq8Nq4dH47PXb7Vzh0X0kfrt9qxayLJtI8mrw2rh0fjs9dvtXW1bCbB7CT0BwJ/VYpZTGiA+XQfad/xvVbeliImc0xi5zlk1i6LpF0XXE2LuqDifBuNJ+FsL25I7ANc6zsjNtm7dyvd1QMXx80mJTPawPzMjbYuLbcxh3gdS3wYmZnLwrYwgNBweovG7WZpdUcjzlb/6YvubbrTXHzR8BZqWFs2UZ3ZHC/MObnHYdvgT2HH6gQzRCncRO5zs3O2a82bYW23O7wphj+kj5aMU7ow3VC18xuSxhZYtI2LqiLZ/3yzns9u5pupP7v0etXusn7mp5tJ/d+j1qt15v+rfcto/WPou6LpF0XUiL0f+fr/6ln7GjQuaPfP1/wDUs/Y0aEHnhR+VV33sP7WFS11EUnMrapp3yamZvWwRiB1vDZ0e3wZ2+EKUzIF3RdIzIzIInTDbQz/ZH+bVmtLVsylrhELMkAcYy5znOsQCQdjh0O6FsTCL7d21VzSDRsyyh0IitlAIsG2IJ27tu9bUxtOuWWas1zlSZ62JtywU7yJAQ3UFoLdXlO87G3/0+HaoGD+eg+xJ/wBrQeSE3gi9b/whuiM99giHXm/8KLepmazX2z1/7wafXPNO6JH5P/c5TV1G4LQuhhDHEE3JNtwud1+lP8ywr2hee5d0XSMyMysgu6i8cwCKpbzxZ471474dR8I6lI5kZlNbTWc4RMZsnxbBpad+WQbD3rh3rh1H/pdwvApqgOMLQctgbuA33tv+pahWUjJWFkjQ5p6D+oPQetR2AYFwUygOzNeWlt++Fg64Ph3jau2PVfhyx0uvCnciazxG+u1cdoVWeI30PatKzIzLPdX4W0oZtyJrPEb67VzkTWeI312rSsyMybq/BpQzbkTWeI312o5E1niN9cLScyMybq/BpQzbkTWeI312o5E1niN9dq0nMjMm6vwaVWbciazxG+u1c5E1niN9dq0rMjMm6vwaVWbciazxG+u1SGj+itTFVRSSNaGtJJOcHexw3fWQrzmRmUT6m8xl0TGHEF3RdIzIzLmaF3WY6XStbiEhe0PFmc0ktBvE0DaNuwm/oWl5kxxnBIZ43ExxOlyWa5wGa/QLrXDvFJzlW0Zs7jeyzbmLdTb55Rucc1wN3X4vQorFpWlrw1rQRrbuD3Oz3JIPO6ANl+neVaOScv0I/FntXDolKd8A29bParx6usf5lE4c+Ud3Oe8pPT+rlql1TcD0eljljJYGMZ1tsAAbAAFW7MuWJzmZ8y0yyiIel0XSLourIMNHfn67+pj/AGNGhGjPOdVyDvZKg5T4RFBDTOI8IzwP2oQPsUwdk4bmL2PYSWSxnLJG4ixLSQQbjYQQQekFRpwqvHe1NMR0F9G8u9JZUtb+DQuoQc4rxDymj7FL8WjivEPKaPsUvxaEIDivEPKaPsUvxaOK8Q8po+xS/FoQgOK8Q8po+xS/Fo4rxDymj7FL8WhCA4rxDymj7FL8WjivEPKaPsUvxaEIDivEPKaPsUvxaOK8Q8po+xS/FoQgOK8Q8po+xS/Fo4rxDymj7FL8WhCA4rxDymj7FL8WjivEPKaPsUvxaEIDivEPKaPsUvxaOK8Q8po+xS/FoQgOK8Q8po+xS/Fo4rxDymj7FL8WhCA4rxDymj7FL8WjivEPKaPsUvxaEIDivEPKaPsUvxaOK8Q8po+xS/FoQgOK8Q8po+xS/Fo4rxDymj7FL8WhCA4rxDymj7FL8WjivEPKaPsUvxaEIDivEPKaPsUvxaOK8Q8po+xS/FoQgOK8Q8po+xS/Fo4rxDymj7FL8WhCA4rxDymj7FL8WjivEPKaPsUvxaEIDivEPKaPsUvxaOK8Q8po+xS/FoQgOK8Q8po+xS/FrowGpk2VNSCzpbTwmAvHS1z3SSODT05S09e+4hBN01O2NjWMAa1oDWtGwBoFgB6FxC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learn-networking.com/wp-content/uploads/2008/01/half-duplex-transmission1.jpg"/>
          <p:cNvPicPr>
            <a:picLocks noChangeAspect="1" noChangeArrowheads="1"/>
          </p:cNvPicPr>
          <p:nvPr/>
        </p:nvPicPr>
        <p:blipFill>
          <a:blip r:embed="rId2" cstate="print"/>
          <a:srcRect/>
          <a:stretch>
            <a:fillRect/>
          </a:stretch>
        </p:blipFill>
        <p:spPr bwMode="auto">
          <a:xfrm>
            <a:off x="2438400" y="4386590"/>
            <a:ext cx="3705225" cy="1419226"/>
          </a:xfrm>
          <a:prstGeom prst="rect">
            <a:avLst/>
          </a:prstGeom>
          <a:noFill/>
        </p:spPr>
      </p:pic>
      <p:sp>
        <p:nvSpPr>
          <p:cNvPr id="8" name="Rectangle 7"/>
          <p:cNvSpPr/>
          <p:nvPr/>
        </p:nvSpPr>
        <p:spPr>
          <a:xfrm>
            <a:off x="3810000" y="5986790"/>
            <a:ext cx="1452642" cy="261610"/>
          </a:xfrm>
          <a:prstGeom prst="rect">
            <a:avLst/>
          </a:prstGeom>
        </p:spPr>
        <p:txBody>
          <a:bodyPr wrap="none">
            <a:spAutoFit/>
          </a:bodyPr>
          <a:lstStyle/>
          <a:p>
            <a:pPr algn="ctr"/>
            <a:r>
              <a:rPr lang="en-US" sz="1100" dirty="0" smtClean="0">
                <a:hlinkClick r:id="rId3"/>
              </a:rPr>
              <a:t>learn-networking.com</a:t>
            </a:r>
            <a:endParaRPr lang="en-US" sz="1100" dirty="0"/>
          </a:p>
        </p:txBody>
      </p:sp>
      <p:pic>
        <p:nvPicPr>
          <p:cNvPr id="3078" name="Picture 6" descr="http://www.knowledgetransfer.net/dictionary/Network/en/images/half-duplex_transmission_240.gif"/>
          <p:cNvPicPr>
            <a:picLocks noChangeAspect="1" noChangeArrowheads="1"/>
          </p:cNvPicPr>
          <p:nvPr/>
        </p:nvPicPr>
        <p:blipFill>
          <a:blip r:embed="rId4" cstate="print"/>
          <a:srcRect/>
          <a:stretch>
            <a:fillRect/>
          </a:stretch>
        </p:blipFill>
        <p:spPr bwMode="auto">
          <a:xfrm>
            <a:off x="6705600" y="4343400"/>
            <a:ext cx="1828800" cy="1615441"/>
          </a:xfrm>
          <a:prstGeom prst="rect">
            <a:avLst/>
          </a:prstGeom>
          <a:noFill/>
        </p:spPr>
      </p:pic>
      <p:sp>
        <p:nvSpPr>
          <p:cNvPr id="10" name="Rectangle 9"/>
          <p:cNvSpPr/>
          <p:nvPr/>
        </p:nvSpPr>
        <p:spPr>
          <a:xfrm>
            <a:off x="6553200" y="6019800"/>
            <a:ext cx="2217274" cy="261610"/>
          </a:xfrm>
          <a:prstGeom prst="rect">
            <a:avLst/>
          </a:prstGeom>
        </p:spPr>
        <p:txBody>
          <a:bodyPr wrap="none">
            <a:spAutoFit/>
          </a:bodyPr>
          <a:lstStyle/>
          <a:p>
            <a:r>
              <a:rPr lang="en-US" sz="1100" dirty="0" smtClean="0"/>
              <a:t>http://www.knowledgetransfer.net</a:t>
            </a:r>
            <a:endParaRPr lang="en-US" sz="1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Duplex Transmission </a:t>
            </a:r>
            <a:endParaRPr lang="en-US" dirty="0"/>
          </a:p>
        </p:txBody>
      </p:sp>
      <p:sp>
        <p:nvSpPr>
          <p:cNvPr id="3" name="Rectangle 2"/>
          <p:cNvSpPr/>
          <p:nvPr/>
        </p:nvSpPr>
        <p:spPr>
          <a:xfrm>
            <a:off x="1905000" y="1676400"/>
            <a:ext cx="5791200" cy="2554545"/>
          </a:xfrm>
          <a:prstGeom prst="rect">
            <a:avLst/>
          </a:prstGeom>
        </p:spPr>
        <p:txBody>
          <a:bodyPr wrap="square">
            <a:spAutoFit/>
          </a:bodyPr>
          <a:lstStyle/>
          <a:p>
            <a:pPr marL="342900" indent="-342900">
              <a:buFont typeface="Arial" pitchFamily="34" charset="0"/>
              <a:buChar char="•"/>
              <a:tabLst>
                <a:tab pos="342900" algn="l"/>
              </a:tabLst>
            </a:pPr>
            <a:r>
              <a:rPr lang="en-US" sz="2000" dirty="0" smtClean="0"/>
              <a:t>Transmits data in both the direction but </a:t>
            </a:r>
            <a:r>
              <a:rPr lang="en-US" sz="2400" b="1" dirty="0" smtClean="0"/>
              <a:t>simultaneously</a:t>
            </a:r>
            <a:r>
              <a:rPr lang="en-US" sz="2400" dirty="0" smtClean="0"/>
              <a:t>.</a:t>
            </a:r>
            <a:endParaRPr lang="en-US" sz="2000" dirty="0" smtClean="0"/>
          </a:p>
          <a:p>
            <a:pPr marL="342900" indent="-342900">
              <a:buFont typeface="Arial" pitchFamily="34" charset="0"/>
              <a:buChar char="•"/>
              <a:tabLst>
                <a:tab pos="342900" algn="l"/>
              </a:tabLst>
            </a:pPr>
            <a:endParaRPr lang="en-US" sz="1000" dirty="0" smtClean="0"/>
          </a:p>
          <a:p>
            <a:pPr marL="342900" indent="-342900">
              <a:buFont typeface="Arial" pitchFamily="34" charset="0"/>
              <a:buChar char="•"/>
              <a:tabLst>
                <a:tab pos="342900" algn="l"/>
              </a:tabLst>
            </a:pPr>
            <a:r>
              <a:rPr lang="en-US" sz="2000" dirty="0" smtClean="0"/>
              <a:t>This method </a:t>
            </a:r>
            <a:r>
              <a:rPr lang="en-US" sz="2400" b="1" dirty="0" smtClean="0"/>
              <a:t>will not waste any time</a:t>
            </a:r>
            <a:r>
              <a:rPr lang="en-US" sz="2400" b="1" dirty="0" smtClean="0">
                <a:solidFill>
                  <a:srgbClr val="120C62"/>
                </a:solidFill>
              </a:rPr>
              <a:t> </a:t>
            </a:r>
            <a:r>
              <a:rPr lang="en-US" sz="2000" dirty="0" smtClean="0"/>
              <a:t>for switching directions and can transmits</a:t>
            </a:r>
            <a:r>
              <a:rPr lang="en-US" sz="2000" dirty="0" smtClean="0">
                <a:solidFill>
                  <a:srgbClr val="120C62"/>
                </a:solidFill>
              </a:rPr>
              <a:t> </a:t>
            </a:r>
            <a:r>
              <a:rPr lang="en-US" sz="2400" b="1" dirty="0" smtClean="0"/>
              <a:t>more data</a:t>
            </a:r>
            <a:r>
              <a:rPr lang="en-US" sz="2000" dirty="0" smtClean="0"/>
              <a:t>.</a:t>
            </a:r>
          </a:p>
          <a:p>
            <a:pPr marL="342900" indent="-342900">
              <a:buFont typeface="Arial" pitchFamily="34" charset="0"/>
              <a:buChar char="•"/>
              <a:tabLst>
                <a:tab pos="342900" algn="l"/>
              </a:tabLst>
            </a:pPr>
            <a:endParaRPr lang="en-US" sz="1000" dirty="0" smtClean="0"/>
          </a:p>
          <a:p>
            <a:pPr marL="342900" indent="-342900">
              <a:buFont typeface="Arial" pitchFamily="34" charset="0"/>
              <a:buChar char="•"/>
              <a:tabLst>
                <a:tab pos="342900" algn="l"/>
              </a:tabLst>
            </a:pPr>
            <a:r>
              <a:rPr lang="en-US" sz="2000" dirty="0" smtClean="0"/>
              <a:t>Conceptually it is equivalent to</a:t>
            </a:r>
            <a:r>
              <a:rPr lang="en-US" sz="2000" dirty="0" smtClean="0">
                <a:solidFill>
                  <a:srgbClr val="120C62"/>
                </a:solidFill>
              </a:rPr>
              <a:t> </a:t>
            </a:r>
            <a:r>
              <a:rPr lang="en-US" sz="2000" dirty="0" smtClean="0"/>
              <a:t>two simplex lines..</a:t>
            </a:r>
          </a:p>
        </p:txBody>
      </p:sp>
      <p:pic>
        <p:nvPicPr>
          <p:cNvPr id="2050" name="Picture 2" descr="http://www.knowledgetransfer.net/dictionary/Network/en/images/full-duplex_transmission_240.gif"/>
          <p:cNvPicPr>
            <a:picLocks noChangeAspect="1" noChangeArrowheads="1"/>
          </p:cNvPicPr>
          <p:nvPr/>
        </p:nvPicPr>
        <p:blipFill>
          <a:blip r:embed="rId2" cstate="print"/>
          <a:srcRect/>
          <a:stretch>
            <a:fillRect/>
          </a:stretch>
        </p:blipFill>
        <p:spPr bwMode="auto">
          <a:xfrm>
            <a:off x="4343400" y="4267200"/>
            <a:ext cx="1838325" cy="1624744"/>
          </a:xfrm>
          <a:prstGeom prst="rect">
            <a:avLst/>
          </a:prstGeom>
          <a:noFill/>
        </p:spPr>
      </p:pic>
      <p:sp>
        <p:nvSpPr>
          <p:cNvPr id="5" name="Rectangle 4"/>
          <p:cNvSpPr/>
          <p:nvPr/>
        </p:nvSpPr>
        <p:spPr>
          <a:xfrm>
            <a:off x="4259726" y="5943600"/>
            <a:ext cx="2217274" cy="261610"/>
          </a:xfrm>
          <a:prstGeom prst="rect">
            <a:avLst/>
          </a:prstGeom>
        </p:spPr>
        <p:txBody>
          <a:bodyPr wrap="none">
            <a:spAutoFit/>
          </a:bodyPr>
          <a:lstStyle/>
          <a:p>
            <a:r>
              <a:rPr lang="en-US" sz="1100" dirty="0" smtClean="0"/>
              <a:t>http://www.knowledgetransfer.net</a:t>
            </a:r>
            <a:endParaRPr lang="en-US" sz="1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58372" name="AutoShape 4" descr="data:image/jpeg;base64,/9j/4AAQSkZJRgABAQAAAQABAAD/2wCEAAkGBxQQEBUUEBQTFBQXFhYSFxcXEBQYFBUQGRccFhoVGBgaHSghGBsnIRgaITEhJSsrLi4uGCE2ODMtNygtLisBCgoKDg0OGhAQGjIlICUzLCw0LDA0NSwyLCwsNTIsLCwsLywsLCwsLCwsLCwsLCwsLCwsLCwsLCwsLCwsLCwsLP/AABEIAL8BBwMBEQACEQEDEQH/xAAbAAEAAgMBAQAAAAAAAAAAAAAABAUCAwYBB//EAEkQAAEDAQMEDQkGBQQCAwAAAAEAAgMRBBIhBRMxUwYUFSIyQVFSYZKT0dMHFjNUcXORlNIjNIGhsrNCpLHCwySCweFD8URjcv/EABgBAQEBAQEAAAAAAAAAAAAAAAACAQME/8QAMREAAgEBBQcDAwUBAQEAAAAAAAECEQMSE1HRFCExUpGh8CJBYQSB4SMycbHBYvFC/9oADAMBAAIRAxEAPwD7Pbba2Kgxc88Fg4R6egDjJw/EgICHuhNqovmHeEgG6E2qi+Yd4SAboTaqL5h3hIBuhNqovmHeEgG6E2qi+Yd4SAh5V2SOszL0sceODWidxe93I0ZrH26BxkIC2yTbM/BFLdu5xjZLta3bwBpXj0oCWgCAIAgCAIAgCAIAgCAIAgCAIAgCAj262CFl5wccQ0Na2rnOOgAf8nAaStSb4GN0Kk2uR2LpHsr/AAsjq1o5KujJcenD2BbcYvI8z7tdP2TPCS4xeQz7tdP2TPCS4xeQz7tdP2TPCS4xeQz7tdP2TPCS4xeRptmUcyxz3zz3W/8A1MqToAH2eknBLjF5ETYXlya1WiYSOJjDGljCGVbviKlzWipPwHFymTS+jsLHySucKuvhtbzhvQxpAwOjE/Eq3JpKhCVWzduZHzT1396y+zbqG5kfNPXf3pfYuobmR809d/el9i6hubFyHtH96X2LqG5kfNPXf3pfYuo+d7OYQy2UaMM2zjJ4zyrZPcmEt53exT7jZvcRfoCgotUAQBAEAQBAEAQBAEAQBAEAQBAEBjI8NBc4gAAkkmgAGJJWpV3IN0IJtccpiMT2PGcOLXB3/jfyK7rjVNeVRF5OlGWC5lke0W6OM0e9rTS9QuAN2tK09uCpQk+CMckuJhupDrY9IHDGk1p/Q/ArcOWRl+OZiMqw3amRo9rhX+E6P9zesEw5ZC/HMmNdUVBqDiDxEKCih2dfcJPbH+41VDj1Mkc55NfTze7b+oqTTubJwpfef42KpcESuLJKkoqsr5Plle0xTGMBr2mhdS84EB10GjiKjTooutnOMVvVTnOLb3Mi7jT0H2766PSyEXd/Vtajjc3fcIXVeLHl889icOWZaZLsphiawmpF7HHjcXaTidPGuM5XpVOkVRUJako+ZeUFtbaa6tn9y6KcoJOPyQ4qVUzo9juxyzSWOB74gXOijc43nYuLQSdKvaLXMnBhkWPmrZNS3rP702i1zGDDIeatk1Les/vTaLXMYMMh5q2TUt6z+9NptcxgwyHmrZNS3rP702m1zGDDIeatk1Les/vTaLXMYMMh5q2TUt6z+9NotcxgwyHmrZNS3rP702i1zGDDIeatk1Les/vTaLXMYMMh5q2TUt6z+9NptcxgwyHmrZNS3rP702i1zGDDIeatk1Les/vTaLXMYMMh5q2TUt6z+9Notcxg2eQ81bJqW9Z/em0WuYwbPIeatk1Les/vTaLXMYMMh5q2TUt6z+9Notcxg2eQ81bJqW9Z/em0WuYwYZGEuxKyOaRmgKgioc6orxip0ovqbVOtQ7CGRHsOxaz2SWF8bXF98i855Jpm38QoPyVz+ptLSLT4fkmNjCDTR0i8p3IdtyZHNXONrUNGk/wkuH5kq42ko8CXBPiaDkGEgC6aA3gM4+6041oK0Fbxr7egKsaZmHESZBgcMWcTW8J2AaSRTHTjp46DkCK2mvcYcSxjYGgAYAAAewYLk95ZRbOvuEntj/caqhx6mSOe8mjTnpjQ0DGtrTC9Um7XlpjTpHKpNO0aXMe/7Nzg514EOZouNbxuHGCr3NLeTvTe4z2w/VP60f1LKLMVeQ2w/VP60f1JdWYq8hth+qf1o/qS6sxV5DbD9U/rR/Ul1ZiryG2H6p/Wj+pKLMVeRzmUtjDrZbM7NWOEMa26HDOPIrUVaaMbjprXkppSVKJGo6iCFsbWsYA1rQGtAFAGgUACk02IAgCAIAgCAIAgCAIAgCAIAgCAIAgNNpgv3aOLS114EAHGhbx9DitToY1UwzD9aeozuW1WRlHmMw/WnqM7kqshR5jMP1p6jO5KrIUeYzD9aeozuSqyFHme5h+tPUZ3JVZCjzIuUsk7YjMcsj7hLSboaCbrg6laYaEvJcEKPMmWOyshYGRNDGNwAAw/7PTxqSjcgCAIAgCAIAgCAIAgCAIAgBQHKPyhac3WhpmQ69dxNputcG1rxvqy7+FOX1qFnX79v/N55706fbuXGXLRMxrTZ23je3wu1wocBiKY0xOHSNK4WSg27zOs3JL0lc+e2gG43RfpVhcSaSubje5Wxt/3/Dqo2Xv5w/JzbtPbzj+DBtvtUhJY2oa94wbdFWPe0MvV3wNBXRQha4WceL83C9N8CTYbXai+MSM3hLr5zZBDab3ScKmoOGAAPHVRKNnR0ZSc6qpfLgdQgCAIAgCAIAgCAIAgCAIAgCAIAgCAIAgCAIAgCAIAgCAIAgCAIAgCAIAgCAIAgCAIAgCAIAgCAIAgCAIAgCAIAgCAIAgCAIAgCAIAgCAIAgCAIAgCAIAgCAIAgCAIAgCAIAgCAIAgCAIAgCAIAgCAIAgCAIAgCAIAgCAIAgCAIAgCAIDW+ZrcHOaD0uAQGO2mc9nXCAbaZz2dcIBtpnPZ1wgG2mc9nXCAbaZz2dcIDOOZruC5p9hBQFdlDKJvGOIOBFLz825wbUVo2gIc+hGnAVxroNXWZeRFzjtZaOzPhpcZl5DOu1lo7N3hpcYvIZx2stHZu8NLjF5DOO1lo7N3hpcYvIZx2stHZu8NLjF5FHsi2Qvg+zikmMpFauADWA6CQWguPIB+J5caaNTqdTscndJY7O+Rxc90MbnOIALnFoJJAAFT0ALDSxQBAEAQBAEAQBAEAQBAEAQBAEAQBARMpSvDQIrt97rgLiaNwLicAamjTTpIVRVeJjdCvZkyQaWROJxLnSuLnHlJzf8A64kpHPt+TKyy86GW58mrg7Q+GlI59vyKyy86Dc+TVwdofDSkc+35FZZedBufJq4O0PhpSOfb8issvOg3Pk1cHXPhpSOfb8issvOhX5ezlms75c1BUUA3xNC5waDS4K0rWlQtuxfB+dRV5FP5OXF1qne41e6Nl51BU0caDDAAcQGAUFHcWThS+8/xsVS4IlcWSVJRHtFujjIEj2tJBdiab0CpPQMFSjJ8EY5JcTVuvBrWaK8Lix/PA4acDyLcOeRl+OZvslpbKwPZi01p+BI/4Uyi4ujNTTVUblhp8y8oJpbT7tn9y6KLkkl8kOSjvZ0ex3L8UdjgY5s5LYo2m7ZZnNqGgYODaEdIV7PLNdVqTjR+ej0LHzlh5to+Tn+hNnlmuq1GNH56PQecsPNtHyc/0Js8s11Woxo/PR6Dzlh5to+Tn+hNnlmuq1GNH56PQecsPNtHyc/0Js8s11Woxo/PR6Dzlh5to+Tn+hNnlmuq1GNH56PQecsPNtHyc/0Js8s11Woxo/PR6Dzlh5to+Tn+hNnlmuq1GNH56PQecsPNtHyc/wBCbPLNdVqMaPz0eg85YebaPk5/oTZ5ZrqtRjR+ej0HnLDzbR8nP9CbPLNdVqMaPz0eg85YebaPk5/oTZ5ZrqtRjR+ej0HnLDzbR8nP9CbPLNdVqMaPz0eg85YebaPk5/oTZ5ZrqtRjR+ej0HnLDzbR8nP9CbPLNdVqMaPz0eg85YebaPk5/oTZ5ZrqtRjR+ej0HnLDzbR8nP8AQmzyzXVajGj89Hoa7RsphYxzrloNATQ2WZoNBXSW0HtK1fTybpVdUY7eKXB9GQ8l7LIrZJE1jJWuvkmrKt9G/wDib/zRXafTSsk22vGTC3jNpJHUryHoKvK2V8wSLl4BrXE3w0C84tFTTAYHH2LrZ2V73Oc53SI7ZKAK5o8MMoXtDgd9g4aGuN3eiuNRirwPknF+Dx+yMtbV0RJAa4m9dYGuIDSSa3am+P8AZ0hFYVfE12vwXsL7zQ6hFQDQ6RUVoVwaozoij2dfcJPbH+41bDj1EjnPJr6eb3bf1FSadzZOFL7z/GxVLgiVxZJUlEK3ZLinIMrb1A5o3zgLrgQcAeQq42ko8CZQUuJr3DhpS6cCDw3VvAOANa6d+7Hp6FuLIzDiTLNZ2xtDWVoK6SScTU4nE4lQ226spKiojasNPmXlBcBbSTgM2z+rlT/ajFxZ3GxM/wCgs3uIv0BSaWqAIAgCAIAgCAIAgCAIAgCAIAgCA8cKihxBwI4iEBFtDA10IaABnDgBQejerTqn57ol+xLUFBAEAQBAUGzs0sEpOArH+41VHj1Mkc15Mn1nmwoM2yldJ3x4uJSadrDE4vlo8tGcGAa0/wDjZyhdG1RbiEnVm7MP1ruozuU1WRtHmMw/Wu6jO5KrIUeYzD9a7qM7kqshR5jMP1ruozuSqyFHmMw/Wu6jO5KrIUeZ822eQ/63fOLiI2UqAKYu4gNPStlwQXFne7FPuNm9xF+gKCi1QBAEAQBAEAQBAEAQBAEAQBAEAQBAQ8oRhxiDgHDOaCAR6N/EVcG1WhMlWhludDqo+zb3LL8sxcjkNzodVH2be5L8sxcjkNzodVH2be5L8sxcjkeGwQ1pm4qkEgXGVIFKmlOkfELb8s2Lscj3c6HVR9m3uWX5Zi5HIo9mtijbYpC2NgNY8QxoPpG8dFUZSfF5mOKXBFH5NfTze7b+ormWdzZOFL7z/GxVLgiVxZJUlHPNtFuoLzG8BhdRrahxLb4AL8XNq4UrQ0B6D6Ltjn50ONbQyzttc7gNABqDhT0bqVo4/wAV2oxp06VlLJLibWZKyfNaTL9sxrYy29hSocaENJB0ipaeI0qpmrNR9L3mxc670Wq5HQ+Y+UEVtpxp9mz+5dYyUaNqpEot1SdC22I7H5xE2UWuRjZIo3Na0NJaKVukSBwAFaClF2n9RCSSUF5/FDjGxmm/V596l/uPN67aOzs/hrlix5F31Lw5c77aDceb120dnZ/DTFjyLvqMOXO+2g3Im9dtHZ2fw0xY8i76jDlzvtoNx5vXbR2dn8NMWPIu+ow5c77aDceb120dnZ/DTFjyLvqMOXO+2g3Hm9dtHZ2fw0xY8i76jDlzvtoNx5vXbR2dn8NMWPIu+ow5c77aDceb120dnZ/DTFjyLvqMOXO+2g3Hm9dtHZ2fw0xY8i76jDlzvtoNx5vXbR2dn8NMWPIu+ow5c77aDceb120dnZ/DTFjyLvqMOXO+2g3Hm9dtHZ2fw0xY8i76jDlzvtoNyJvXbR2dn8NMWPIu+ow5c77aDcib120dnZ/DTFjyLvqMOXO+2g3Hm9dtHZ2fw0xY8i76jDlzvtoNx5vXbR2dn8NMWPIu+ow5c77aDcib120dnZ/DTFjyLvqMOXO+2hi3J0scsJfaZpRfO9cyED0b+awFbiRcWlFLrn/IuSTVZN9NC7XA7Gm2wZyN7K3bzS2uOFRSuBB/NVF3WmZJVVCmi2NkEXpi4UYCLpFQ17XXcHUukNpSn8RXZ2+SOasvkkZLyLmZA8yX6MMeLTeNRGMXXjh9ngKfxHSpna3lSnm/U2NnddaluuJ0KDZ19wk9sf7jVUOPUyRznk19PN7tv6ipNO0itAY+UOvCrwRvHEEXGCtQOhW1VIhOjZt28zld2b+5ZdZV5DbzOV3Zv7kusXkNvM5Xdm/uS6xeQ28zld2b+5LrF5DbzOV3Zv7kusXkcbl/Isttt32QLY82wOlcxwaMTgAaF7ugfiRx7LckYuJ2eT7I2CKOJlS2NjYwTSpDRQE048FBRIQBAEAQBAUeWBMZfs85QZpwuFtbtZA+gcbrj6PA9C72dy7v+f8AKf6cp3q7iRkN0pD89g6rK00CTNMzgbX+EPr+NVNrd3XfN+7sbCvuVObtjYM2BI5xZUvLmXrxjfUXq1vZy5To412rZXr3nFf4c3iXaeeVJcrbW2KjQcZZakOaZc2XyFlL+9p6MaahpOghQsO99l/Ht+SvXTqRpLRbI2tBa8AXGl1I3ON50DRSpxdjNicK0VKNk358/gxu0Xn8fkybt4EGh3xbercOhrRiK0A4V67THQn6PnnQfqFtkd0xD9sAg3zcwYPsqb0m6eFy9OjBcbS5uunSF7/6LBcywgCAIAgI9rjcbhZQlrr1C4gEXXN0gHnKotb6mNHl+XmR9s7w0pHPzqZvF+XmR9s7w0pHPzqN+Qvy8yPtneGlI5+dRvyF+XmR9s7w0pHPzqN+Qvy8yPtneGlI5+dRvyK/L1gmtUDogI2Xi3fX3OoA4OrduiujRULVdQ3s35DyJFY2XYhVxpfeaX3npPJyAYBQUWSAIAgCAIAgCAIAgCAIAgCAIAgCAIAgCAIAgCAIAgCAIAgCAIAgCAIAgCAIAgCAIAgCAIAgCAIAgCAIAgCAIAgCAIAgCAIAgCAIAgCAIAgCAIAgCAIAgCAIAgCAIAgCAIAgCAIAgCAIAgCAIAgCAIAgCAICPPb4ozSSSNh00dI0GnLQlAat1oNfD2zO9Ae7rQa+Htmd6AbrQa+Htmd6AbrQa+Htmd6AbrQa+Htmd6A2We3RyEiOSN5ABIa9riAdBIBw0ICFlC3PLzHGHilA+QROdQkVusoCK0IJJwFRgcaVdZN5ES6eW1fzCXH40LyF08tq/mEuPxoXkLp5bV/MJcfjQvIXTy2r+YS4/GheQunltX8wlx+NC8ig2SZbdD9lEZxIRUue+UBjTxhrjvnYYcQ466Dji0anU63Y1M59js7nuLnOhjc5x0ucWipPSsNLJAEAQBAEAQBAEAQBAEAQBAEAQBAEBEyk991rYiGue65eIrdF0uJA5aNoK4VOg6FUUnWpjdCJDk+Rgo3N4mpJc8ku5SSKk9Kekz1Ge1JeWP4u7k9I9Q2pLyx/F3cnpHqG1JeWP4u7k9I9Q2pLyx/F3cnpHqK7ZDLNZrM+QZuougcI0LnBtaYV0rUovgKtFH5OXl1pnc9xc50bS5zjVxN46e7QOJQUdvZOFL7z/GxVLgiVxZJUlEW15RiicGyPDSWufiDwGipJIFAMONVGEpb0iXJLiaBlyA6JOKvAfpx3ujhb12904HBVgzyMxI5kqx2oSsD21oa0qKHAkaOLQplFxdGUnVVN6k0+ZeUE0tp92z+5dFG8kq58SHKlTpNjmWwyxwNzFqddijbVtncWmjRi08Y6VWB/0upOL8PoWHnAPV7Z8q9MD/pdRi/D6AbJYQaSiaCuAM0D2Mr/APsi6PxKYE3+2j/h1GNH33fyXDXAgEEEHEEHAjlXE6nqAIAgCAIAgCAIAgCAIDTa7UyFhfK9rGjS5xAH5qoxcnRKpjkoqrKwbI43YxxWqRvObZZLp9hIFV1wJLi0vujnir2T6Gu07JQxjnbXte9aXY2dzW4CuLuIdK2P09XS8upjtqKtH0IOSNlItkkIEEzN+Teu3ovRvwv/APSu0+mw0/Uv94kQt77W46teQ9JV5Vym+EkMivgNaSbxGLnFtOCcBSpPSF1hZqXF0OcptcERXZfkH/x3cINpV15vC4W8pU3RQAmt4aMK1grmJxHkeOy7K1uMDnEBriakNo4gCu9wxvgjiujnLcGLf7jcR5F5C+80EggkA0OkEjQVwe5nVFHs6+4Se2P9xq2HHqZI5zya+nm9239RUmnc2ThS+8/xsVS4IlcWSVJRFtmTopiDKwOoCBUmlCKGorQ6TpVxnKPBkuKfE1nJENKFlfa51agOANa1rvnY6cUxJZi5ElWeBsbQ1go0aBUnSanE+1S226s1Km5GxYafMfKE4C2EnAZtn9Sqf7UYuLO52J/cLN7iL9AUmlqgPHtBBBAIOBBFQRyIDjctttGT3B1iY51mJvvjoHNYa4tYOExpGOGAPIvbZXLZUtH6szyzv2brBbi2i2WQOaHgTZvCsmYfm2HjDnU4tBOgcq5P6aadN1cqnRW8Wq+xeNcCAQag4gjQRyrznY9QBAEAQBAEAQGi3WxkEZklddaNJxOJwAAGJJ5AqjFydETKSiqsqpdk8bcM3aBIfRxuge10p5G1w9tTgF2X08n7qmdeBzdsl7Ov9mdhyS57xPbLr5dLGDGKAcjQeE/lf8KBZK0SV2HDP3f4+DYwq70+P9eZlyuB1CAi2w0dFxDOH9t6uPB+e6JfsSM4OUfEKKFVGcHKPiEoZUZwco+ISgqM4OUfEJQVGcHKPiEobUoNnUrdoS4jTHxjWNVx49SWc55MXEzzGlBm20rp4RxI4lBR2kUDnPlIke3fjBojp6NnOYSujaSW4hLe95u2q7XS9WHw1l5Zf3qbdefnQbVdrperD4aXll/eouvPzoNqu10vVh8NLyy/vUXXn50G1Xa6Xqw+Gl5Zf3qLrz86DartdL1YfDS8sv71F15+dD5vs6hpbd85zyI2ULruHC4mgD8aJJ1SC4s73Yp9xs3uIv0BQUWqAICnyrlhgvQxXpZi0i5Fi5lRS892hg9pXazsn+57l8+bznO0X7VvZX2DKmYszbO+zzGZkYizYhcWSOAu3hIBcunSSThU1XWdnem5qSo99a/5xOcZ3YqLTr59iAzYZaLsP+skFwR1ZjdZdpUMxphxVC6P6uFZejjUjZ5UXq4F9uLL67avhZ/CXnxY8i76nbDlzPtoNxZfXbV8LP4SYseRd9Rhy5n20G4svrtq+Fn8JMWPIu+ow5cz7aDcWX121fCz+EmLHkXfUYcuZ9tBuLL67avhZ/CTFjyLvqMOXM+2g3Fl9dtXws/hJix5F31GHLmfbQ1WvIMr43NFttFXNLcRDdxFMbsYNPYQVsbaKadxd9THZSa/c+2hUR7G57M2OQzSWkRSNkMONLoBBLA5xq4VqBhoXZ28LSsaKNfc5KxlCjrWnsSMuZVM4jdZoJpMzI2d5MT46NbUFjb4Bc410AHCqmys1GqnJKu7P+ipzvUcU92/IstjmyWK3XgwOY5tCWuu1INcW0OIw/ouVt9PKypUuyto2nAu1wOwQES3MDnRAgEZzQRUejeri6Jky9jbtSPmM6je5ZeeZt1ZDakfMZ1G9yXnmLqyPNqR8xnUb3JeeYuoxMEV4Nux3iC4C62paKAn2Yj4hKy4mURntSPmM6je5LzzNurIotm1nY2wyFrWg1jxDQD6Rq2Lb7mNIoPJr6eb3bf1FQUdzZOFL7z/ABsVS4IlcWSVJRzzRbgBUg7xhdQRVvEtvhtTS8N+BXe0pjVej9Hyv284nH9QzuW0uNS0AGo4NPRupoNTvrtQRp0LK2VDf1KkjJ+2s79tdEZbWgu4ONDdqDWoNRWlCAONTPDu+nibG/XeWy5HQ+Y+UEVtp0j7Nn9y6xndo6V/kiUb1VWhbbENjDhE2bbMrRLFG6kdGkYVukmtQK4YBdrT6pSSV1HGFg4tu8zoNw3etWvtGfQuWMuVefc6Yb5meHY+HYSWi1PbxtM5aD0G4ASmNThFdNRhV4tljYbDHAy5CxrG8jRTHlPKekrnKcpOsnUuMVFURIUlBAEAQBAEAQBAEAQBAVtqyFZ5OFE0G8XhzN48POlwe2hBK6Rtpx9yHZxfsaRkEjRarWB75p/NzSVWN/yicP8A6Y3Dd61a+0Z9CYy5V59xhvmZiMlmOWFxntEm/Iuve0t9G/iDQtxKxaupf+i5Rrey6XA6mm22cSxvjOAe0tPsIoqjK60zJKqoU0exaMEXnF3AFC0UIa9r7tNF3eAU6Sars/qJHJWKJOS8hNs8ge1xJDM3i1tSKMGJGJpmxQcVSonbOap576lRs1F1LZcjoUGzr7hJ7Y/3GqocepkjnPJr6eb3bf1FSadrHMGPkvB+LwRSKRwIuNGkAjiKtqqRCdGzZt1vJJ2Ev0rLr8Zt5DbreSTsJfpS6/GLyG3W8knYS/Sl1+MXkNut5JOwl+lLr8YvIbdbySdhL9KXX4xeRyGXcgy263VZWOK4wOkcwg4E1axrgC535Dp0HZbkkEdjYbK2GJkbK3WNaxtTU3WigqeVQUb0AQBAEAQFJbGWjOvzd6l9tLpYDm82LuLwRdv5ytMcQu8bl1V88VDk71dxmIZH2OVjbwe4TiOpo4NLnZvE6MLunoWVirRP23V/02jcGv5IVss9tNWtc4tpK2t6IFzTfDa0oQQLmI6dFMekXZcX8f5+SGrTgb2WS0xxvuOqXSXji0yXL7ahjibo3gIAI08ai9ZtquXncq7NLcQ3NtsUNBe3rS6tY3GubfvaaS6/cOin9Ff6UpeecCf1FEzls1txcxzgTRuJiL7gdKRUVDL2+jqeTloilY8H/vx98xS08+5a5KbOHyZ81bUZvgaMa1AxrXRp3t3jBXGdyiunSN6rqWS5lhAEAQBAR7XE51wtpVrr1CSAd65ukA878lUWt9TGjy9LzY+0d9Cekbxel5sfaO+hPSN4vS82PtHfQnpG8XpebH2jvoT0jeL0vNj7R30J6RvIOW8ny2qB0JzcYcW1cHOcQGuDsG0FdHKtTijN7JGRskRWSO5COlzji97uc48Z/IcQAUFE9AEAQBAEAQBAEAQBAEAQBAEAQBAEAQBAEAQB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data:image/jpeg;base64,/9j/4AAQSkZJRgABAQAAAQABAAD/2wCEAAkGBxQQEBUUEBQTFBQXFhYSFxcXEBQYFBUQGRccFhoVGBgaHSghGBsnIRgaITEhJSsrLi4uGCE2ODMtNygtLisBCgoKDg0OGhAQGjIlICUzLCw0LDA0NSwyLCwsNTIsLCwsLywsLCwsLCwsLCwsLCwsLCwsLCwsLCwsLCwsLCwsLP/AABEIAL8BBwMBEQACEQEDEQH/xAAbAAEAAgMBAQAAAAAAAAAAAAAABAUCAwYBB//EAEkQAAEDAQMEDQkGBQQCAwAAAAEAAgMRBBIhBRMxUwYUFSIyQVFSYZKT0dMHFjNUcXORlNIjNIGhsrNCpLHCwySCweFD8URjcv/EABgBAQEBAQEAAAAAAAAAAAAAAAACAQME/8QAMREAAgEBBQcDAwUBAQEAAAAAAAECEQMSE1HRFCExUpGh8CJBYQSB4SMycbHBYvFC/9oADAMBAAIRAxEAPwD7Pbba2Kgxc88Fg4R6egDjJw/EgICHuhNqovmHeEgG6E2qi+Yd4SAboTaqL5h3hIBuhNqovmHeEgG6E2qi+Yd4SAh5V2SOszL0sceODWidxe93I0ZrH26BxkIC2yTbM/BFLdu5xjZLta3bwBpXj0oCWgCAIAgCAIAgCAIAgCAIAgCAIAgCAj262CFl5wccQ0Na2rnOOgAf8nAaStSb4GN0Kk2uR2LpHsr/AAsjq1o5KujJcenD2BbcYvI8z7tdP2TPCS4xeQz7tdP2TPCS4xeQz7tdP2TPCS4xeQz7tdP2TPCS4xeRptmUcyxz3zz3W/8A1MqToAH2eknBLjF5ETYXlya1WiYSOJjDGljCGVbviKlzWipPwHFymTS+jsLHySucKuvhtbzhvQxpAwOjE/Eq3JpKhCVWzduZHzT1396y+zbqG5kfNPXf3pfYuobmR809d/el9i6hubFyHtH96X2LqG5kfNPXf3pfYuo+d7OYQy2UaMM2zjJ4zyrZPcmEt53exT7jZvcRfoCgotUAQBAEAQBAEAQBAEAQBAEAQBAEBjI8NBc4gAAkkmgAGJJWpV3IN0IJtccpiMT2PGcOLXB3/jfyK7rjVNeVRF5OlGWC5lke0W6OM0e9rTS9QuAN2tK09uCpQk+CMckuJhupDrY9IHDGk1p/Q/ArcOWRl+OZiMqw3amRo9rhX+E6P9zesEw5ZC/HMmNdUVBqDiDxEKCih2dfcJPbH+41VDj1Mkc55NfTze7b+oqTTubJwpfef42KpcESuLJKkoqsr5Plle0xTGMBr2mhdS84EB10GjiKjTooutnOMVvVTnOLb3Mi7jT0H2766PSyEXd/Vtajjc3fcIXVeLHl889icOWZaZLsphiawmpF7HHjcXaTidPGuM5XpVOkVRUJako+ZeUFtbaa6tn9y6KcoJOPyQ4qVUzo9juxyzSWOB74gXOijc43nYuLQSdKvaLXMnBhkWPmrZNS3rP702i1zGDDIeatk1Les/vTaLXMYMMh5q2TUt6z+9NptcxgwyHmrZNS3rP702m1zGDDIeatk1Les/vTaLXMYMMh5q2TUt6z+9NotcxgwyHmrZNS3rP702i1zGDDIeatk1Les/vTaLXMYMMh5q2TUt6z+9NptcxgwyHmrZNS3rP702i1zGDDIeatk1Les/vTaLXMYMMh5q2TUt6z+9Notcxg2eQ81bJqW9Z/em0WuYwbPIeatk1Les/vTaLXMYMMh5q2TUt6z+9Notcxg2eQ81bJqW9Z/em0WuYwYZGEuxKyOaRmgKgioc6orxip0ovqbVOtQ7CGRHsOxaz2SWF8bXF98i855Jpm38QoPyVz+ptLSLT4fkmNjCDTR0i8p3IdtyZHNXONrUNGk/wkuH5kq42ko8CXBPiaDkGEgC6aA3gM4+6041oK0Fbxr7egKsaZmHESZBgcMWcTW8J2AaSRTHTjp46DkCK2mvcYcSxjYGgAYAAAewYLk95ZRbOvuEntj/caqhx6mSOe8mjTnpjQ0DGtrTC9Um7XlpjTpHKpNO0aXMe/7Nzg514EOZouNbxuHGCr3NLeTvTe4z2w/VP60f1LKLMVeQ2w/VP60f1JdWYq8hth+qf1o/qS6sxV5DbD9U/rR/Ul1ZiryG2H6p/Wj+pKLMVeRzmUtjDrZbM7NWOEMa26HDOPIrUVaaMbjprXkppSVKJGo6iCFsbWsYA1rQGtAFAGgUACk02IAgCAIAgCAIAgCAIAgCAIAgCAIAgNNpgv3aOLS114EAHGhbx9DitToY1UwzD9aeozuW1WRlHmMw/WnqM7kqshR5jMP1p6jO5KrIUeYzD9aeozuSqyFHme5h+tPUZ3JVZCjzIuUsk7YjMcsj7hLSboaCbrg6laYaEvJcEKPMmWOyshYGRNDGNwAAw/7PTxqSjcgCAIAgCAIAgCAIAgCAIAgBQHKPyhac3WhpmQ69dxNputcG1rxvqy7+FOX1qFnX79v/N55706fbuXGXLRMxrTZ23je3wu1wocBiKY0xOHSNK4WSg27zOs3JL0lc+e2gG43RfpVhcSaSubje5Wxt/3/Dqo2Xv5w/JzbtPbzj+DBtvtUhJY2oa94wbdFWPe0MvV3wNBXRQha4WceL83C9N8CTYbXai+MSM3hLr5zZBDab3ScKmoOGAAPHVRKNnR0ZSc6qpfLgdQgCAIAgCAIAgCAIAgCAIAgCAIAgCAIAgCAIAgCAIAgCAIAgCAIAgCAIAgCAIAgCAIAgCAIAgCAIAgCAIAgCAIAgCAIAgCAIAgCAIAgCAIAgCAIAgCAIAgCAIAgCAIAgCAIAgCAIAgCAIAgCAIAgCAIAgCAIAgCAIAgCAIAgCAIAgCAIDW+ZrcHOaD0uAQGO2mc9nXCAbaZz2dcIBtpnPZ1wgG2mc9nXCAbaZz2dcIDOOZruC5p9hBQFdlDKJvGOIOBFLz825wbUVo2gIc+hGnAVxroNXWZeRFzjtZaOzPhpcZl5DOu1lo7N3hpcYvIZx2stHZu8NLjF5DOO1lo7N3hpcYvIZx2stHZu8NLjF5FHsi2Qvg+zikmMpFauADWA6CQWguPIB+J5caaNTqdTscndJY7O+Rxc90MbnOIALnFoJJAAFT0ALDSxQBAEAQBAEAQBAEAQBAEAQBAEAQBARMpSvDQIrt97rgLiaNwLicAamjTTpIVRVeJjdCvZkyQaWROJxLnSuLnHlJzf8A64kpHPt+TKyy86GW58mrg7Q+GlI59vyKyy86Dc+TVwdofDSkc+35FZZedBufJq4O0PhpSOfb8issvOg3Pk1cHXPhpSOfb8issvOhX5ezlms75c1BUUA3xNC5waDS4K0rWlQtuxfB+dRV5FP5OXF1qne41e6Nl51BU0caDDAAcQGAUFHcWThS+8/xsVS4IlcWSVJRHtFujjIEj2tJBdiab0CpPQMFSjJ8EY5JcTVuvBrWaK8Lix/PA4acDyLcOeRl+OZvslpbKwPZi01p+BI/4Uyi4ujNTTVUblhp8y8oJpbT7tn9y6KLkkl8kOSjvZ0ex3L8UdjgY5s5LYo2m7ZZnNqGgYODaEdIV7PLNdVqTjR+ej0LHzlh5to+Tn+hNnlmuq1GNH56PQecsPNtHyc/0Js8s11Woxo/PR6Dzlh5to+Tn+hNnlmuq1GNH56PQecsPNtHyc/0Js8s11Woxo/PR6Dzlh5to+Tn+hNnlmuq1GNH56PQecsPNtHyc/0Js8s11Woxo/PR6Dzlh5to+Tn+hNnlmuq1GNH56PQecsPNtHyc/wBCbPLNdVqMaPz0eg85YebaPk5/oTZ5ZrqtRjR+ej0HnLDzbR8nP9CbPLNdVqMaPz0eg85YebaPk5/oTZ5ZrqtRjR+ej0HnLDzbR8nP9CbPLNdVqMaPz0eg85YebaPk5/oTZ5ZrqtRjR+ej0HnLDzbR8nP9CbPLNdVqMaPz0eg85YebaPk5/oTZ5ZrqtRjR+ej0HnLDzbR8nP8AQmzyzXVajGj89Hoa7RsphYxzrloNATQ2WZoNBXSW0HtK1fTybpVdUY7eKXB9GQ8l7LIrZJE1jJWuvkmrKt9G/wDib/zRXafTSsk22vGTC3jNpJHUryHoKvK2V8wSLl4BrXE3w0C84tFTTAYHH2LrZ2V73Oc53SI7ZKAK5o8MMoXtDgd9g4aGuN3eiuNRirwPknF+Dx+yMtbV0RJAa4m9dYGuIDSSa3am+P8AZ0hFYVfE12vwXsL7zQ6hFQDQ6RUVoVwaozoij2dfcJPbH+41bDj1EjnPJr6eb3bf1FSadzZOFL7z/GxVLgiVxZJUlEK3ZLinIMrb1A5o3zgLrgQcAeQq42ko8CZQUuJr3DhpS6cCDw3VvAOANa6d+7Hp6FuLIzDiTLNZ2xtDWVoK6SScTU4nE4lQ226spKiojasNPmXlBcBbSTgM2z+rlT/ajFxZ3GxM/wCgs3uIv0BSaWqAIAgCAIAgCAIAgCAIAgCAIAgCA8cKihxBwI4iEBFtDA10IaABnDgBQejerTqn57ol+xLUFBAEAQBAUGzs0sEpOArH+41VHj1Mkc15Mn1nmwoM2yldJ3x4uJSadrDE4vlo8tGcGAa0/wDjZyhdG1RbiEnVm7MP1ruozuU1WRtHmMw/Wu6jO5KrIUeYzD9a7qM7kqshR5jMP1ruozuSqyFHmMw/Wu6jO5KrIUeZ822eQ/63fOLiI2UqAKYu4gNPStlwQXFne7FPuNm9xF+gKCi1QBAEAQBAEAQBAEAQBAEAQBAEAQBAQ8oRhxiDgHDOaCAR6N/EVcG1WhMlWhludDqo+zb3LL8sxcjkNzodVH2be5L8sxcjkNzodVH2be5L8sxcjkeGwQ1pm4qkEgXGVIFKmlOkfELb8s2Lscj3c6HVR9m3uWX5Zi5HIo9mtijbYpC2NgNY8QxoPpG8dFUZSfF5mOKXBFH5NfTze7b+ormWdzZOFL7z/GxVLgiVxZJUlHPNtFuoLzG8BhdRrahxLb4AL8XNq4UrQ0B6D6Ltjn50ONbQyzttc7gNABqDhT0bqVo4/wAV2oxp06VlLJLibWZKyfNaTL9sxrYy29hSocaENJB0ipaeI0qpmrNR9L3mxc670Wq5HQ+Y+UEVtpxp9mz+5dYyUaNqpEot1SdC22I7H5xE2UWuRjZIo3Na0NJaKVukSBwAFaClF2n9RCSSUF5/FDjGxmm/V596l/uPN67aOzs/hrlix5F31Lw5c77aDceb120dnZ/DTFjyLvqMOXO+2g3Im9dtHZ2fw0xY8i76jDlzvtoNx5vXbR2dn8NMWPIu+ow5c77aDceb120dnZ/DTFjyLvqMOXO+2g3Hm9dtHZ2fw0xY8i76jDlzvtoNx5vXbR2dn8NMWPIu+ow5c77aDceb120dnZ/DTFjyLvqMOXO+2g3Hm9dtHZ2fw0xY8i76jDlzvtoNx5vXbR2dn8NMWPIu+ow5c77aDceb120dnZ/DTFjyLvqMOXO+2g3Hm9dtHZ2fw0xY8i76jDlzvtoNyJvXbR2dn8NMWPIu+ow5c77aDcib120dnZ/DTFjyLvqMOXO+2g3Hm9dtHZ2fw0xY8i76jDlzvtoNx5vXbR2dn8NMWPIu+ow5c77aDcib120dnZ/DTFjyLvqMOXO+2hi3J0scsJfaZpRfO9cyED0b+awFbiRcWlFLrn/IuSTVZN9NC7XA7Gm2wZyN7K3bzS2uOFRSuBB/NVF3WmZJVVCmi2NkEXpi4UYCLpFQ17XXcHUukNpSn8RXZ2+SOasvkkZLyLmZA8yX6MMeLTeNRGMXXjh9ngKfxHSpna3lSnm/U2NnddaluuJ0KDZ19wk9sf7jVUOPUyRznk19PN7tv6ipNO0itAY+UOvCrwRvHEEXGCtQOhW1VIhOjZt28zld2b+5ZdZV5DbzOV3Zv7kusXkNvM5Xdm/uS6xeQ28zld2b+5LrF5DbzOV3Zv7kusXkcbl/Isttt32QLY82wOlcxwaMTgAaF7ugfiRx7LckYuJ2eT7I2CKOJlS2NjYwTSpDRQE048FBRIQBAEAQBAUeWBMZfs85QZpwuFtbtZA+gcbrj6PA9C72dy7v+f8AKf6cp3q7iRkN0pD89g6rK00CTNMzgbX+EPr+NVNrd3XfN+7sbCvuVObtjYM2BI5xZUvLmXrxjfUXq1vZy5To412rZXr3nFf4c3iXaeeVJcrbW2KjQcZZakOaZc2XyFlL+9p6MaahpOghQsO99l/Ht+SvXTqRpLRbI2tBa8AXGl1I3ON50DRSpxdjNicK0VKNk358/gxu0Xn8fkybt4EGh3xbercOhrRiK0A4V67THQn6PnnQfqFtkd0xD9sAg3zcwYPsqb0m6eFy9OjBcbS5uunSF7/6LBcywgCAIAgI9rjcbhZQlrr1C4gEXXN0gHnKotb6mNHl+XmR9s7w0pHPzqZvF+XmR9s7w0pHPzqN+Qvy8yPtneGlI5+dRvyF+XmR9s7w0pHPzqN+Qvy8yPtneGlI5+dRvyK/L1gmtUDogI2Xi3fX3OoA4OrduiujRULVdQ3s35DyJFY2XYhVxpfeaX3npPJyAYBQUWSAIAgCAIAgCAIAgCAIAgCAIAgCAIAgCAIAgCAIAgCAIAgCAIAgCAIAgCAIAgCAIAgCAIAgCAIAgCAIAgCAIAgCAIAgCAIAgCAIAgCAIAgCAIAgCAIAgCAIAgCAIAgCAIAgCAIAgCAIAgCAIAgCAIAgCAICPPb4ozSSSNh00dI0GnLQlAat1oNfD2zO9Ae7rQa+Htmd6AbrQa+Htmd6AbrQa+Htmd6AbrQa+Htmd6A2We3RyEiOSN5ABIa9riAdBIBw0ICFlC3PLzHGHilA+QROdQkVusoCK0IJJwFRgcaVdZN5ES6eW1fzCXH40LyF08tq/mEuPxoXkLp5bV/MJcfjQvIXTy2r+YS4/GheQunltX8wlx+NC8ig2SZbdD9lEZxIRUue+UBjTxhrjvnYYcQ466Dji0anU63Y1M59js7nuLnOhjc5x0ucWipPSsNLJAEAQBAEAQBAEAQBAEAQBAEAQBAEBEyk991rYiGue65eIrdF0uJA5aNoK4VOg6FUUnWpjdCJDk+Rgo3N4mpJc8ku5SSKk9Kekz1Ge1JeWP4u7k9I9Q2pLyx/F3cnpHqG1JeWP4u7k9I9Q2pLyx/F3cnpHqK7ZDLNZrM+QZuougcI0LnBtaYV0rUovgKtFH5OXl1pnc9xc50bS5zjVxN46e7QOJQUdvZOFL7z/GxVLgiVxZJUlEW15RiicGyPDSWufiDwGipJIFAMONVGEpb0iXJLiaBlyA6JOKvAfpx3ujhb12904HBVgzyMxI5kqx2oSsD21oa0qKHAkaOLQplFxdGUnVVN6k0+ZeUE0tp92z+5dFG8kq58SHKlTpNjmWwyxwNzFqddijbVtncWmjRi08Y6VWB/0upOL8PoWHnAPV7Z8q9MD/pdRi/D6AbJYQaSiaCuAM0D2Mr/APsi6PxKYE3+2j/h1GNH33fyXDXAgEEEHEEHAjlXE6nqAIAgCAIAgCAIAgCAIDTa7UyFhfK9rGjS5xAH5qoxcnRKpjkoqrKwbI43YxxWqRvObZZLp9hIFV1wJLi0vujnir2T6Gu07JQxjnbXte9aXY2dzW4CuLuIdK2P09XS8upjtqKtH0IOSNlItkkIEEzN+Teu3ovRvwv/APSu0+mw0/Uv94kQt77W46teQ9JV5Vym+EkMivgNaSbxGLnFtOCcBSpPSF1hZqXF0OcptcERXZfkH/x3cINpV15vC4W8pU3RQAmt4aMK1grmJxHkeOy7K1uMDnEBriakNo4gCu9wxvgjiujnLcGLf7jcR5F5C+80EggkA0OkEjQVwe5nVFHs6+4Se2P9xq2HHqZI5zya+nm9239RUmnc2ThS+8/xsVS4IlcWSVJRFtmTopiDKwOoCBUmlCKGorQ6TpVxnKPBkuKfE1nJENKFlfa51agOANa1rvnY6cUxJZi5ElWeBsbQ1go0aBUnSanE+1S226s1Km5GxYafMfKE4C2EnAZtn9Sqf7UYuLO52J/cLN7iL9AUmlqgPHtBBBAIOBBFQRyIDjctttGT3B1iY51mJvvjoHNYa4tYOExpGOGAPIvbZXLZUtH6szyzv2brBbi2i2WQOaHgTZvCsmYfm2HjDnU4tBOgcq5P6aadN1cqnRW8Wq+xeNcCAQag4gjQRyrznY9QBAEAQBAEAQGi3WxkEZklddaNJxOJwAAGJJ5AqjFydETKSiqsqpdk8bcM3aBIfRxuge10p5G1w9tTgF2X08n7qmdeBzdsl7Ov9mdhyS57xPbLr5dLGDGKAcjQeE/lf8KBZK0SV2HDP3f4+DYwq70+P9eZlyuB1CAi2w0dFxDOH9t6uPB+e6JfsSM4OUfEKKFVGcHKPiEoZUZwco+ISgqM4OUfEJQVGcHKPiEobUoNnUrdoS4jTHxjWNVx49SWc55MXEzzGlBm20rp4RxI4lBR2kUDnPlIke3fjBojp6NnOYSujaSW4hLe95u2q7XS9WHw1l5Zf3qbdefnQbVdrperD4aXll/eouvPzoNqu10vVh8NLyy/vUXXn50G1Xa6Xqw+Gl5Zf3qLrz86DartdL1YfDS8sv71F15+dD5vs6hpbd85zyI2ULruHC4mgD8aJJ1SC4s73Yp9xs3uIv0BQUWqAICnyrlhgvQxXpZi0i5Fi5lRS892hg9pXazsn+57l8+bznO0X7VvZX2DKmYszbO+zzGZkYizYhcWSOAu3hIBcunSSThU1XWdnem5qSo99a/5xOcZ3YqLTr59iAzYZaLsP+skFwR1ZjdZdpUMxphxVC6P6uFZejjUjZ5UXq4F9uLL67avhZ/CXnxY8i76nbDlzPtoNxZfXbV8LP4SYseRd9Rhy5n20G4svrtq+Fn8JMWPIu+ow5cz7aDcWX121fCz+EmLHkXfUYcuZ9tBuLL67avhZ/CTFjyLvqMOXM+2g3Fl9dtXws/hJix5F31GHLmfbQ1WvIMr43NFttFXNLcRDdxFMbsYNPYQVsbaKadxd9THZSa/c+2hUR7G57M2OQzSWkRSNkMONLoBBLA5xq4VqBhoXZ28LSsaKNfc5KxlCjrWnsSMuZVM4jdZoJpMzI2d5MT46NbUFjb4Bc410AHCqmys1GqnJKu7P+ipzvUcU92/IstjmyWK3XgwOY5tCWuu1INcW0OIw/ouVt9PKypUuyto2nAu1wOwQES3MDnRAgEZzQRUejeri6Jky9jbtSPmM6je5ZeeZt1ZDakfMZ1G9yXnmLqyPNqR8xnUb3JeeYuoxMEV4Nux3iC4C62paKAn2Yj4hKy4mURntSPmM6je5LzzNurIotm1nY2wyFrWg1jxDQD6Rq2Lb7mNIoPJr6eb3bf1FQUdzZOFL7z/ABsVS4IlcWSVJRzzRbgBUg7xhdQRVvEtvhtTS8N+BXe0pjVej9Hyv284nH9QzuW0uNS0AGo4NPRupoNTvrtQRp0LK2VDf1KkjJ+2s79tdEZbWgu4ONDdqDWoNRWlCAONTPDu+nibG/XeWy5HQ+Y+UEVtp0j7Nn9y6xndo6V/kiUb1VWhbbENjDhE2bbMrRLFG6kdGkYVukmtQK4YBdrT6pSSV1HGFg4tu8zoNw3etWvtGfQuWMuVefc6Yb5meHY+HYSWi1PbxtM5aD0G4ASmNThFdNRhV4tljYbDHAy5CxrG8jRTHlPKekrnKcpOsnUuMVFURIUlBAEAQBAEAQBAEAQBAVtqyFZ5OFE0G8XhzN48POlwe2hBK6Rtpx9yHZxfsaRkEjRarWB75p/NzSVWN/yicP8A6Y3Dd61a+0Z9CYy5V59xhvmZiMlmOWFxntEm/Iuve0t9G/iDQtxKxaupf+i5Rrey6XA6mm22cSxvjOAe0tPsIoqjK60zJKqoU0exaMEXnF3AFC0UIa9r7tNF3eAU6Sars/qJHJWKJOS8hNs8ge1xJDM3i1tSKMGJGJpmxQcVSonbOap576lRs1F1LZcjoUGzr7hJ7Y/3GqocepkjnPJr6eb3bf1FSadrHMGPkvB+LwRSKRwIuNGkAjiKtqqRCdGzZt1vJJ2Ev0rLr8Zt5DbreSTsJfpS6/GLyG3W8knYS/Sl1+MXkNut5JOwl+lLr8YvIbdbySdhL9KXX4xeRyGXcgy263VZWOK4wOkcwg4E1axrgC535Dp0HZbkkEdjYbK2GJkbK3WNaxtTU3WigqeVQUb0AQBAEAQFJbGWjOvzd6l9tLpYDm82LuLwRdv5ytMcQu8bl1V88VDk71dxmIZH2OVjbwe4TiOpo4NLnZvE6MLunoWVirRP23V/02jcGv5IVss9tNWtc4tpK2t6IFzTfDa0oQQLmI6dFMekXZcX8f5+SGrTgb2WS0xxvuOqXSXji0yXL7ahjibo3gIAI08ai9ZtquXncq7NLcQ3NtsUNBe3rS6tY3GubfvaaS6/cOin9Ff6UpeecCf1FEzls1txcxzgTRuJiL7gdKRUVDL2+jqeTloilY8H/vx98xS08+5a5KbOHyZ81bUZvgaMa1AxrXRp3t3jBXGdyiunSN6rqWS5lhAEAQBAR7XE51wtpVrr1CSAd65ukA878lUWt9TGjy9LzY+0d9Cekbxel5sfaO+hPSN4vS82PtHfQnpG8XpebH2jvoT0jeL0vNj7R30J6RvIOW8ny2qB0JzcYcW1cHOcQGuDsG0FdHKtTijN7JGRskRWSO5COlzji97uc48Z/IcQAUFE9AEAQBAEAQBAEAQBAEAQBAEAQBAEAQBAEAQB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6" name="Picture 8" descr="http://www.dcs.bbk.ac.uk/%7Eptw/teaching/IWT/data-comms/transmission-modes.jpg"/>
          <p:cNvPicPr>
            <a:picLocks noChangeAspect="1" noChangeArrowheads="1"/>
          </p:cNvPicPr>
          <p:nvPr/>
        </p:nvPicPr>
        <p:blipFill>
          <a:blip r:embed="rId2" cstate="print"/>
          <a:srcRect/>
          <a:stretch>
            <a:fillRect/>
          </a:stretch>
        </p:blipFill>
        <p:spPr bwMode="auto">
          <a:xfrm>
            <a:off x="2514600" y="1828800"/>
            <a:ext cx="5638800" cy="4096208"/>
          </a:xfrm>
          <a:prstGeom prst="rect">
            <a:avLst/>
          </a:prstGeom>
          <a:noFill/>
        </p:spPr>
      </p:pic>
      <p:sp>
        <p:nvSpPr>
          <p:cNvPr id="7" name="Rectangle 6"/>
          <p:cNvSpPr/>
          <p:nvPr/>
        </p:nvSpPr>
        <p:spPr>
          <a:xfrm>
            <a:off x="4419600" y="6172200"/>
            <a:ext cx="1944763" cy="261610"/>
          </a:xfrm>
          <a:prstGeom prst="rect">
            <a:avLst/>
          </a:prstGeom>
        </p:spPr>
        <p:txBody>
          <a:bodyPr wrap="none">
            <a:spAutoFit/>
          </a:bodyPr>
          <a:lstStyle/>
          <a:p>
            <a:pPr algn="ctr"/>
            <a:r>
              <a:rPr lang="en-US" sz="1100" dirty="0" smtClean="0">
                <a:hlinkClick r:id="rId3"/>
              </a:rPr>
              <a:t>thinklikethinking.blogspot.com</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smtClean="0"/>
              <a:t>Design criteria for instruction format</a:t>
            </a:r>
            <a:endParaRPr lang="en-US" sz="2000" dirty="0"/>
          </a:p>
        </p:txBody>
      </p:sp>
      <p:sp>
        <p:nvSpPr>
          <p:cNvPr id="9" name="Rectangle 3"/>
          <p:cNvSpPr txBox="1">
            <a:spLocks noChangeArrowheads="1"/>
          </p:cNvSpPr>
          <p:nvPr/>
        </p:nvSpPr>
        <p:spPr>
          <a:xfrm>
            <a:off x="2057400" y="1752600"/>
            <a:ext cx="5791200" cy="446405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Length of instruction: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shorter are better…!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Memory transfer rate: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number of bits per second that can be read out from memory.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Machines word length: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It should be an integral multiple of is character code. If the character code size is k, the word length can be k,2k,3k,…  otherwise space will be wasted when code is stored.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Number of bits in address fields: </a:t>
            </a:r>
            <a:r>
              <a:rPr lang="en-US" sz="2000" b="1" dirty="0" smtClean="0"/>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longer address means the longer            instructions.</a:t>
            </a:r>
          </a:p>
        </p:txBody>
      </p:sp>
      <p:pic>
        <p:nvPicPr>
          <p:cNvPr id="4" name="Picture 3" descr="Inovation-6.jpg"/>
          <p:cNvPicPr>
            <a:picLocks noChangeAspect="1"/>
          </p:cNvPicPr>
          <p:nvPr/>
        </p:nvPicPr>
        <p:blipFill>
          <a:blip r:embed="rId2" cstate="print"/>
          <a:stretch>
            <a:fillRect/>
          </a:stretch>
        </p:blipFill>
        <p:spPr>
          <a:xfrm>
            <a:off x="6400800" y="4724400"/>
            <a:ext cx="2146663" cy="1502664"/>
          </a:xfrm>
          <a:prstGeom prst="rect">
            <a:avLst/>
          </a:prstGeom>
          <a:solidFill>
            <a:srgbClr val="FFFFFF">
              <a:shade val="85000"/>
            </a:srgbClr>
          </a:solidFill>
          <a:ln w="76200" cap="sq">
            <a:solidFill>
              <a:srgbClr val="FFFFFF"/>
            </a:solidFill>
            <a:miter lim="800000"/>
          </a:ln>
          <a:effectLst>
            <a:glow rad="101600">
              <a:schemeClr val="accent3">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362" name="AutoShape 2" descr="data:image/jpeg;base64,/9j/4AAQSkZJRgABAQAAAQABAAD/2wCEAAkGBhMGEBQREhAWFRUTEBMWEhITFxYVEREWFRMWGhgVFRQZGyYeFxkkIBIVHzEgIyc1LCw4GSAxNzIqNSY3LCkBCQoKDgwOGg8PGikkHx8qNCkuKSwsLDQsKSktLCwqNTQqLCwsKSwvNCwsLCwsLCosNCwsKiwsLCwsLCwsLSwqLP/AABEIAOEA4QMBIgACEQEDEQH/xAAcAAEAAgMBAQEAAAAAAAAAAAAABgcDBAUBAgj/xABCEAACAQIDBQQIBAMECwAAAAAAAQIDEQQhMQUGEkFRImFxgQcTFDJCkaHwI7HR4RVSwRZDsvEXM1RicnSDkpPS0//EABoBAQACAwEAAAAAAAAAAAAAAAAEBQIDBgH/xAApEQEAAgEDAwMCBwAAAAAAAAAAAQIDBBExEiFRBSJBE9EVMmFxgaHx/9oADAMBAAIRAxEAPwC8QAAAAAAAAAAAAAAAAAAAAAAAAAAAAAAAAAAAAAAAAAAAAAAAAAAAAAAAAAAAAAAAAAAAAAAAAAAAAAAAAAAAAAAAAAAAAAAAAAAAPGB6fMpqGpwN7t76e61K77VWSfqqS1lb4pdIrr5LMqvH42vvJNyr1W2/gvalF5WUYacm+fVt6k7TaK+aOqe0ImfVVxduZW7X3wwWHi5vF0Wlb3KkZyzdsowbb8kZ6O8WGxMlGGKoylL3YxqwcpWvok7vR/IqWlshLNx1TTTTTsrat96b56dD6q7Ng7pxvdRT78rWXdbl4E/8MxzxaUL8RtHwuhSuelRbM25X2FnRq8Ub3dKd5U5Nco3d4Zc13dLE53Z33o7wtU2/V17dqjLV2V24P4lr35aEHUaDJhjq5jz90zBrMeXtxKSAAgJgAAAAAAAAAAAAAAAAAAAAAAAAAABjxNeOGhKcnaMYtyb0SWbZkI16SMW8HsvEtJPihGnnparUhTb8UptrvsZ469d4r5nZjaemsz4U9tDaUt4cZOvPWbTivhjG/ZV3aytFK9uTfjJsFhFBK+r/AHbdrdnr8yKqn7NUpZLtYajPLK14aP5N3/3rcya4OXHFd9lplzt+f7s62/tiIrw5q0zM9yq1TjdZJWy6NaXfmcuriVHNv5vTrnzvfT/I6OP0y6ZW1asrpp+CyI5iJedr9Hl3tZ59WbtPSLI952bVfH8eTf8AVfp39xxMZiJKanGTjKMlKMk7OLWd1bmran3OdzBNcZYVw1iGmMkxK4PR9vqt5qThVcViKeUksnUjZfiKP0aWj6JpEwPzdsvak9g4iFem2pQkm0vjjfODXNNZP9bM/RWCxUcbThUi7xnCMotNO6krrNZPXkcd6no40+TevE/1Lp9FqPrU2nmGcAFUnAAAAAAAAAAAAAAAAAAAA+alRUU5SaSSbbeSSWrb5IrLej0stydLARU1bPESjJq9nlCDWfLtPLXJ6m/Bp8me21IasmWuON7SsuvXjhouc5KMYpuUpNKMUtW28kjn/wBqMJ/tlD/zU/8A2KTnsrEbefHXqzm+tRuTjxWu4rRfDkrXyNPHbv8AsGri+vXyT1Xei3x+kRbtN+/7K6/qURxV+gsFtOltJN0asKii7N05xmk+j4W7HK392f8AxPZuKppOT9S5xjHVyptVIrwvBX8z884ijCl2vdcXxKUezKLTyaazTT6dxNdyd49o4Zfi1nUoyh2aOIi6tSceTTupQi1ftTdn0lbLVl9NvgvE1tE7d22mtpkrPVGzm4mn7RhsJiYvL1fqJvK6km+Fv6/IkOycR6yK70s3lr152enXzI/sOcITxOzqk+zUlJ0ZWus84/lHzUutzJs7Ez2fUlSqZSg+Fq/fkr9HnZ88rltHujZVXjuk2NjxL5dOb/ZeHcyN4yN3fuvnbm7L9O7TkSClUVeNll+ls7P62OZjsO7t2fO99Ffq/qu95G/T26Z2lGyQ4NRWPhmevG33oYC3ieyLLXrxLh9E2PeK2eoOSbpVpwS+JRdpLizyznK3ckuRUFd5FmehVfgYl8nXjZ8n2M7FF61WJwb+Jhb+mTP1P4WSADj3RAAAAAAAAAAAAAAAAABixVdYaEpu7UYuTS1airu3fkBVvpa3qlXqLZ9J2SUZYhp+82rxpNLK1rSa59nz4ewNhqNpNaO/R5aZdc/vUj2z8RLa1aVapJylVqym27Xd23osl4LuSLD2fT9VBW6LPLl9/Q63HjjT4IrHy5zPlnLkmX1iavs0cuSsrtvPO2evX7zK62rjJY2rwQTlKcrRS+Jvl0T010tcle8uKtBpdHlm7ed9P08iMbo4hUcVVqSiuxQm1d5x4pRV1Hm2pNW5XvnYzpM46bxzLVWsWnefh1Nmbs09mx9diZpvVZcUP+nTa7by96StmrLK5i2ltr2rsx7MenvSbT96p1vk0rWWfM0NobXqbQk5Sld/DbSKWaStyvzzND1nE/Lm/u/TMyrjme88s5kx0PanFx9+OceTed3G/N3u0/LmdzC4tb3045qOLpRSs3b10Y3ys/iy+tjiLs/er/qaOLlaXHB8M1nxLK76t9e/u8zO9Jr7oe1mLdknwO2ZYCXBUTi4tJqybWf15ZtnahtGGLSvl55q/j1+9bETp7z09qR4MXBuSVo4iFlVj2cuNL31pkYq9N0s6dWNWH80HaS/4qcu1H6rvMazW37sb0n5d6vTjJ6q/wAreXXJ5fnc0cQ1T/ocpYqT5v8AVHzPE21fz0J9cnTHeUWcW8s2IrXL09HGxXsfZ9NSb4qt6ri8uDjStGzSayjG9+bfIrz0d7hz27Ujia8WqEHGUVJW9oeTVlJZ09LytZ3sr6xuuC4VY5v1bWVybYqz+srzQaeae+0PQAUK0AAAAAAAAAAAAAAAADg7+Z7Lxv8Aylb/AAM7xzd5cD/E8HiKPa/Ew9SPZzlnB+6ubM6TtaJ/V5PCgdi0fVqnL+ZtJ5XvF6Llzf0J9hanrI3VvHpfTxIFsCDxOFkvio1FLgd/dllJW8YrLwJVsfaHrYq99LX8vzOxyR1038OWt2vLX3ipuaf1v3X0yv59EQihP2ac43fbg48lpJS08VoWBteScHlddevK/fa/Ur/bEHGfEtb993Z5Z9NO88is9MT4Z47RvMMlm/vL70PpQ4c7/f3me4auq0b8+a6MxVq/TuJ0dMV3aZ3mdnxWqmm067ss/v8AY+51HN2X3+upINlbOjs6nKvVtaEVJ9buyjFJ/G+X6XZDyX3Sq16YcLD4eOzatGeIhxU/XR44O644xknPOOdkungXHjfQrgceuPD1atLijFw4ZRqUlfPiSkuJ3T/nKd2jX/ik5Ta4VpCN8oRT7Mb/AFb5ttl9+inaL2hsqhxXbpKVFt2V/VSaja3JR4V5FPr/AKmOIyUnZY6XpvvWyLU/QNFNcWPqNXXElSim1fNJ8bs9c7PzJJsf0R7P2RLjdOVeSbaeIkppaZcCSg7W5q+b5ZE0BVW1WW8bTaU2uGleIeRXCegEdtAAAAAAAAAAAAAAAAAAAPJZnoYFCbWwy3P2vWpuPDRqSco5JR9VWztFLK0ZXjbpHvGLpvYtayu4vONsrrVr53+ZYHpV3PlvDh1WoxvXw93GMVeVWD96nrrlxLV5NJXlnX+xMZHeXDezzdq1Jdi7zmlyS/milZ91vPqNDqYvSJn47T91DrcE1tMx8turj44uLV7vllbl00WhG8VQ9Z89DLVhLCycJK0lk/v6hZl9jx1iO3Eqi1piXGeHdF5a8+9f1RhqcTJctnwrxuvPTL7+2a9bYN9NOvLyv5kW1Y4iUuuXy4Gz6kMK+Kak2mnwxinmr6uTsjPtLaVTbHDHh4KcG3GnF3SdrOTfN2y5Jclnd9X+zbu1b9vH5eWRs4bd53WX00ty/N68jVGOvzLOcvjlxMDgHKUUld8SduVur7v0La9CylTwuJhJu0MY1FO/ZTpU5NJcs235kT9ljsqnKUbX5ttad317yxfRphZYXZ8OJ5znUnZ3vFObVnfX3deZWeqXrOLt5TdBvOTv4SoAHNroAAAAAAAAAAAAAAAAAAAAAADS2rtansak6tWVoqy6ylJ6Riucm9EB7tXalPZFJ1asrRj0zlJvSMVzb+8ig97MF7PXeMoR9TOVVzlh45Om9eKHNvJuStq8siZbybxS4vW17Kqr+poZSWGU1ZX5SrNa8lou7rbj7jypyWMxkfxHaVGi7/g5e/O/97/h8dNuHNbFbqr/AKwyY4vHTZBMFtKjvfBKo1TxCWU1kqmXS9r65LXK2tnzMdgqmy5cNSNrO3Evdfn8su9Fi76+iOG1W6+C4aNX4qduGhVzu3kuxLwVnZaakDrbQxGwJez7RoScbNR41n2Xa9OrpNK60byfK50+j11bR7Z/j7KLUaOa99uzDhsa6Wj+8sn1WR2MHjVUV76a/wBNNFor6o408HQxd5YfExWjVOq+FruTz6P8z5lg6+FV7KSvk4SjNeKafj8rFjbJS8eEGMcwlUcTGX0y6c9fn+p8vGKysr3eWmtr2XLx7vkRjD4+1+NxVr6tJ6JZLm1b8uSOpsinV3hn6vC0nVdlx1JdmjBXfEpza74tJZ9L2yiZNqxvPDdTHMztDo4DDy3gxNOjG/al2mm24QjnKTataysld62V1ki48NRjhoxhGKjGMVGMUklFJWSSWSSSOVuzu1Ddynwp8dSSXrarVpVGlZZfDFcl+bbb7VrHNazUxmttXiF9psH0q9+ZAAQkoAAAAAAAAAAAAAAAAAAAAwY3Gw2dCVSpJRjFXbf5JLNt6JLN3sgPjae0IbKpTqzvwwV3ZNyfJJJattpLxK23g27ONSNatG9du2Fwy7SwqmsnJR9+tK3ldLJM3N6N5ZQlGcoN1OJez4Zdp0m7RU6sU+1Wd1ZL3b2Wd2+puTuU9nP2vFdrEyu0m+JUFJZ2ejqNay8lldvzl7w83S3F9lksVi1x4hvjjB5ww7d3ktJTu73ztlbS7miPErHp68DW2js2ntWm6VanGpCSzjNJrx7n36o2QOBA9oehnZ+NlxQVWjm21Sqdl35cNSMlFLlw21Nf/Qhg1l6/Ff8AfS/+RYgJEarNHaLS1ThpPMIRs70Q4DA5zhUrO9166d0la3DwwUYtZ3zTdyY4PBwwEFTpwjCEfdhFJRWd8kvFszA13y3yfmmZZ1pWv5YAAa2QAAAAAAAAAAAAAAAAAAABhxeMhgISqTlwxiryebsvBZvyA8xuMhs+nKpUkoxis2/GySWrbbSSWbbSRAd4t55SknwSdXP2fDW4nT5OU4x96tZPJX4E333w7wbzzxFSCdOTqzdsLhVnKndu1Sok/wDWu3hBXX8zJHuhuh/BF66s1PETXanrGlF/3dPuWjdle2iSSXnL1rbnbmvAS9rxXaxM02k81h1LVLrPOzl5Lm3MbBA9eAAAAAAAAAAAAAAAAAAAAAAAAAAAAAAAAPJS4cysN5N/ZY6oqeHhOcpS4aFKNm6knkqs+nOUVfJLidnbhsbaeFeOpTpKbhxwlHjWcoqSs2u+zZztgbm4XdztUaKU3HhlVk3OrJZXvJ6X4VkrLLQDR3O3PWxF66s1PE1E+Oeqpp/BD5JN87LkkiUWPQAAAAAAAAAAAAAAAAAAAAAAAAAAAAAAAAAAAAAAAAAAAAAAAAAAAAAAAAAAAAAAAAAAAAAAAAAAAAAAAAAAAAAAAAAAAAAAAAAAAAAAAAAAAAAAAAAAAAAAAAAAAAAAAAAAAAAAAAAAAAAAAAAAAAAAf//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hMGEBQREhAWFRUTEBMWEhITFxYVEREWFRMWGhgVFRQZGyYeFxkkIBIVHzEgIyc1LCw4GSAxNzIqNSY3LCkBCQoKDgwOGg8PGikkHx8qNCkuKSwsLDQsKSktLCwqNTQqLCwsKSwvNCwsLCwsLCosNCwsKiwsLCwsLCwsLSwqLP/AABEIAOEA4QMBIgACEQEDEQH/xAAcAAEAAgMBAQEAAAAAAAAAAAAABgcDBAUBAgj/xABCEAACAQIDBQQIBAMECwAAAAAAAQIDEQQhMQUGEkFRImFxgQcTFDJCkaHwI7HR4RVSwRZDsvEXM1RicnSDkpPS0//EABoBAQACAwEAAAAAAAAAAAAAAAAEBQIDBgH/xAApEQEAAgEDAwMCBwAAAAAAAAAAAQIDBBExEiFRBSJBE9EVMmFxgaHx/9oADAMBAAIRAxEAPwC8QAAAAAAAAAAAAAAAAAAAAAAAAAAAAAAAAAAAAAAAAAAAAAAAAAAAAAAAAAAAAAAAAAAAAAAAAAAAAAAAAAAAAAAAAAAAAAAAAAAAPGB6fMpqGpwN7t76e61K77VWSfqqS1lb4pdIrr5LMqvH42vvJNyr1W2/gvalF5WUYacm+fVt6k7TaK+aOqe0ImfVVxduZW7X3wwWHi5vF0Wlb3KkZyzdsowbb8kZ6O8WGxMlGGKoylL3YxqwcpWvok7vR/IqWlshLNx1TTTTTsrat96b56dD6q7Ng7pxvdRT78rWXdbl4E/8MxzxaUL8RtHwuhSuelRbM25X2FnRq8Ub3dKd5U5Nco3d4Zc13dLE53Z33o7wtU2/V17dqjLV2V24P4lr35aEHUaDJhjq5jz90zBrMeXtxKSAAgJgAAAAAAAAAAAAAAAAAAAAAAAAAABjxNeOGhKcnaMYtyb0SWbZkI16SMW8HsvEtJPihGnnparUhTb8UptrvsZ469d4r5nZjaemsz4U9tDaUt4cZOvPWbTivhjG/ZV3aytFK9uTfjJsFhFBK+r/AHbdrdnr8yKqn7NUpZLtYajPLK14aP5N3/3rcya4OXHFd9lplzt+f7s62/tiIrw5q0zM9yq1TjdZJWy6NaXfmcuriVHNv5vTrnzvfT/I6OP0y6ZW1asrpp+CyI5iJedr9Hl3tZ59WbtPSLI952bVfH8eTf8AVfp39xxMZiJKanGTjKMlKMk7OLWd1bmran3OdzBNcZYVw1iGmMkxK4PR9vqt5qThVcViKeUksnUjZfiKP0aWj6JpEwPzdsvak9g4iFem2pQkm0vjjfODXNNZP9bM/RWCxUcbThUi7xnCMotNO6krrNZPXkcd6no40+TevE/1Lp9FqPrU2nmGcAFUnAAAAAAAAAAAAAAAAAAAA+alRUU5SaSSbbeSSWrb5IrLej0stydLARU1bPESjJq9nlCDWfLtPLXJ6m/Bp8me21IasmWuON7SsuvXjhouc5KMYpuUpNKMUtW28kjn/wBqMJ/tlD/zU/8A2KTnsrEbefHXqzm+tRuTjxWu4rRfDkrXyNPHbv8AsGri+vXyT1Xei3x+kRbtN+/7K6/qURxV+gsFtOltJN0asKii7N05xmk+j4W7HK392f8AxPZuKppOT9S5xjHVyptVIrwvBX8z884ijCl2vdcXxKUezKLTyaazTT6dxNdyd49o4Zfi1nUoyh2aOIi6tSceTTupQi1ftTdn0lbLVl9NvgvE1tE7d22mtpkrPVGzm4mn7RhsJiYvL1fqJvK6km+Fv6/IkOycR6yK70s3lr152enXzI/sOcITxOzqk+zUlJ0ZWus84/lHzUutzJs7Ez2fUlSqZSg+Fq/fkr9HnZ88rltHujZVXjuk2NjxL5dOb/ZeHcyN4yN3fuvnbm7L9O7TkSClUVeNll+ls7P62OZjsO7t2fO99Ffq/qu95G/T26Z2lGyQ4NRWPhmevG33oYC3ieyLLXrxLh9E2PeK2eoOSbpVpwS+JRdpLizyznK3ckuRUFd5FmehVfgYl8nXjZ8n2M7FF61WJwb+Jhb+mTP1P4WSADj3RAAAAAAAAAAAAAAAAABixVdYaEpu7UYuTS1airu3fkBVvpa3qlXqLZ9J2SUZYhp+82rxpNLK1rSa59nz4ewNhqNpNaO/R5aZdc/vUj2z8RLa1aVapJylVqym27Xd23osl4LuSLD2fT9VBW6LPLl9/Q63HjjT4IrHy5zPlnLkmX1iavs0cuSsrtvPO2evX7zK62rjJY2rwQTlKcrRS+Jvl0T010tcle8uKtBpdHlm7ed9P08iMbo4hUcVVqSiuxQm1d5x4pRV1Hm2pNW5XvnYzpM46bxzLVWsWnefh1Nmbs09mx9diZpvVZcUP+nTa7by96StmrLK5i2ltr2rsx7MenvSbT96p1vk0rWWfM0NobXqbQk5Sld/DbSKWaStyvzzND1nE/Lm/u/TMyrjme88s5kx0PanFx9+OceTed3G/N3u0/LmdzC4tb3045qOLpRSs3b10Y3ys/iy+tjiLs/er/qaOLlaXHB8M1nxLK76t9e/u8zO9Jr7oe1mLdknwO2ZYCXBUTi4tJqybWf15ZtnahtGGLSvl55q/j1+9bETp7z09qR4MXBuSVo4iFlVj2cuNL31pkYq9N0s6dWNWH80HaS/4qcu1H6rvMazW37sb0n5d6vTjJ6q/wAreXXJ5fnc0cQ1T/ocpYqT5v8AVHzPE21fz0J9cnTHeUWcW8s2IrXL09HGxXsfZ9NSb4qt6ri8uDjStGzSayjG9+bfIrz0d7hz27Ujia8WqEHGUVJW9oeTVlJZ09LytZ3sr6xuuC4VY5v1bWVybYqz+srzQaeae+0PQAUK0AAAAAAAAAAAAAAAADg7+Z7Lxv8Aylb/AAM7xzd5cD/E8HiKPa/Ew9SPZzlnB+6ubM6TtaJ/V5PCgdi0fVqnL+ZtJ5XvF6Llzf0J9hanrI3VvHpfTxIFsCDxOFkvio1FLgd/dllJW8YrLwJVsfaHrYq99LX8vzOxyR1038OWt2vLX3ipuaf1v3X0yv59EQihP2ac43fbg48lpJS08VoWBteScHlddevK/fa/Ur/bEHGfEtb993Z5Z9NO88is9MT4Z47RvMMlm/vL70PpQ4c7/f3me4auq0b8+a6MxVq/TuJ0dMV3aZ3mdnxWqmm067ss/v8AY+51HN2X3+upINlbOjs6nKvVtaEVJ9buyjFJ/G+X6XZDyX3Sq16YcLD4eOzatGeIhxU/XR44O644xknPOOdkungXHjfQrgceuPD1atLijFw4ZRqUlfPiSkuJ3T/nKd2jX/ik5Ta4VpCN8oRT7Mb/AFb5ttl9+inaL2hsqhxXbpKVFt2V/VSaja3JR4V5FPr/AKmOIyUnZY6XpvvWyLU/QNFNcWPqNXXElSim1fNJ8bs9c7PzJJsf0R7P2RLjdOVeSbaeIkppaZcCSg7W5q+b5ZE0BVW1WW8bTaU2uGleIeRXCegEdtAAAAAAAAAAAAAAAAAAAPJZnoYFCbWwy3P2vWpuPDRqSco5JR9VWztFLK0ZXjbpHvGLpvYtayu4vONsrrVr53+ZYHpV3PlvDh1WoxvXw93GMVeVWD96nrrlxLV5NJXlnX+xMZHeXDezzdq1Jdi7zmlyS/milZ91vPqNDqYvSJn47T91DrcE1tMx8turj44uLV7vllbl00WhG8VQ9Z89DLVhLCycJK0lk/v6hZl9jx1iO3Eqi1piXGeHdF5a8+9f1RhqcTJctnwrxuvPTL7+2a9bYN9NOvLyv5kW1Y4iUuuXy4Gz6kMK+Kak2mnwxinmr6uTsjPtLaVTbHDHh4KcG3GnF3SdrOTfN2y5Jclnd9X+zbu1b9vH5eWRs4bd53WX00ty/N68jVGOvzLOcvjlxMDgHKUUld8SduVur7v0La9CylTwuJhJu0MY1FO/ZTpU5NJcs235kT9ljsqnKUbX5ttad317yxfRphZYXZ8OJ5znUnZ3vFObVnfX3deZWeqXrOLt5TdBvOTv4SoAHNroAAAAAAAAAAAAAAAAAAAAAADS2rtansak6tWVoqy6ylJ6Riucm9EB7tXalPZFJ1asrRj0zlJvSMVzb+8ig97MF7PXeMoR9TOVVzlh45Om9eKHNvJuStq8siZbybxS4vW17Kqr+poZSWGU1ZX5SrNa8lou7rbj7jypyWMxkfxHaVGi7/g5e/O/97/h8dNuHNbFbqr/AKwyY4vHTZBMFtKjvfBKo1TxCWU1kqmXS9r65LXK2tnzMdgqmy5cNSNrO3Evdfn8su9Fi76+iOG1W6+C4aNX4qduGhVzu3kuxLwVnZaakDrbQxGwJez7RoScbNR41n2Xa9OrpNK60byfK50+j11bR7Z/j7KLUaOa99uzDhsa6Wj+8sn1WR2MHjVUV76a/wBNNFor6o408HQxd5YfExWjVOq+FruTz6P8z5lg6+FV7KSvk4SjNeKafj8rFjbJS8eEGMcwlUcTGX0y6c9fn+p8vGKysr3eWmtr2XLx7vkRjD4+1+NxVr6tJ6JZLm1b8uSOpsinV3hn6vC0nVdlx1JdmjBXfEpza74tJZ9L2yiZNqxvPDdTHMztDo4DDy3gxNOjG/al2mm24QjnKTataysld62V1ki48NRjhoxhGKjGMVGMUklFJWSSWSSSOVuzu1Ddynwp8dSSXrarVpVGlZZfDFcl+bbb7VrHNazUxmttXiF9psH0q9+ZAAQkoAAAAAAAAAAAAAAAAAAAAwY3Gw2dCVSpJRjFXbf5JLNt6JLN3sgPjae0IbKpTqzvwwV3ZNyfJJJattpLxK23g27ONSNatG9du2Fwy7SwqmsnJR9+tK3ldLJM3N6N5ZQlGcoN1OJez4Zdp0m7RU6sU+1Wd1ZL3b2Wd2+puTuU9nP2vFdrEyu0m+JUFJZ2ejqNay8lldvzl7w83S3F9lksVi1x4hvjjB5ww7d3ktJTu73ztlbS7miPErHp68DW2js2ntWm6VanGpCSzjNJrx7n36o2QOBA9oehnZ+NlxQVWjm21Sqdl35cNSMlFLlw21Nf/Qhg1l6/Ff8AfS/+RYgJEarNHaLS1ThpPMIRs70Q4DA5zhUrO9166d0la3DwwUYtZ3zTdyY4PBwwEFTpwjCEfdhFJRWd8kvFszA13y3yfmmZZ1pWv5YAAa2QAAAAAAAAAAAAAAAAAAABhxeMhgISqTlwxiryebsvBZvyA8xuMhs+nKpUkoxis2/GySWrbbSSWbbSRAd4t55SknwSdXP2fDW4nT5OU4x96tZPJX4E333w7wbzzxFSCdOTqzdsLhVnKndu1Sok/wDWu3hBXX8zJHuhuh/BF66s1PETXanrGlF/3dPuWjdle2iSSXnL1rbnbmvAS9rxXaxM02k81h1LVLrPOzl5Lm3MbBA9eAAAAAAAAAAAAAAAAAAAAAAAAAAAAAAAAPJS4cysN5N/ZY6oqeHhOcpS4aFKNm6knkqs+nOUVfJLidnbhsbaeFeOpTpKbhxwlHjWcoqSs2u+zZztgbm4XdztUaKU3HhlVk3OrJZXvJ6X4VkrLLQDR3O3PWxF66s1PE1E+Oeqpp/BD5JN87LkkiUWPQAAAAAAAAAAAAAAAAAAAAAAAAAAAAAAAAAAAAAAAAAAAAAAAAAAAAAAAAAAAAAAAAAAAAAAAAAAAAAAAAAAAAAAAAAAAAAAAAAAAAAAAAAAAAAAAAAAAAAAAAAAAAAAAAAAAAAAAAAAAAAAAAAAAAAAf//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hMGEBQREhAWFRUTEBMWEhITFxYVEREWFRMWGhgVFRQZGyYeFxkkIBIVHzEgIyc1LCw4GSAxNzIqNSY3LCkBCQoKDgwOGg8PGikkHx8qNCkuKSwsLDQsKSktLCwqNTQqLCwsKSwvNCwsLCwsLCosNCwsKiwsLCwsLCwsLSwqLP/AABEIAOEA4QMBIgACEQEDEQH/xAAcAAEAAgMBAQEAAAAAAAAAAAAABgcDBAUBAgj/xABCEAACAQIDBQQIBAMECwAAAAAAAQIDEQQhMQUGEkFRImFxgQcTFDJCkaHwI7HR4RVSwRZDsvEXM1RicnSDkpPS0//EABoBAQACAwEAAAAAAAAAAAAAAAAEBQIDBgH/xAApEQEAAgEDAwMCBwAAAAAAAAAAAQIDBBExEiFRBSJBE9EVMmFxgaHx/9oADAMBAAIRAxEAPwC8QAAAAAAAAAAAAAAAAAAAAAAAAAAAAAAAAAAAAAAAAAAAAAAAAAAAAAAAAAAAAAAAAAAAAAAAAAAAAAAAAAAAAAAAAAAAAAAAAAAAPGB6fMpqGpwN7t76e61K77VWSfqqS1lb4pdIrr5LMqvH42vvJNyr1W2/gvalF5WUYacm+fVt6k7TaK+aOqe0ImfVVxduZW7X3wwWHi5vF0Wlb3KkZyzdsowbb8kZ6O8WGxMlGGKoylL3YxqwcpWvok7vR/IqWlshLNx1TTTTTsrat96b56dD6q7Ng7pxvdRT78rWXdbl4E/8MxzxaUL8RtHwuhSuelRbM25X2FnRq8Ub3dKd5U5Nco3d4Zc13dLE53Z33o7wtU2/V17dqjLV2V24P4lr35aEHUaDJhjq5jz90zBrMeXtxKSAAgJgAAAAAAAAAAAAAAAAAAAAAAAAAABjxNeOGhKcnaMYtyb0SWbZkI16SMW8HsvEtJPihGnnparUhTb8UptrvsZ469d4r5nZjaemsz4U9tDaUt4cZOvPWbTivhjG/ZV3aytFK9uTfjJsFhFBK+r/AHbdrdnr8yKqn7NUpZLtYajPLK14aP5N3/3rcya4OXHFd9lplzt+f7s62/tiIrw5q0zM9yq1TjdZJWy6NaXfmcuriVHNv5vTrnzvfT/I6OP0y6ZW1asrpp+CyI5iJedr9Hl3tZ59WbtPSLI952bVfH8eTf8AVfp39xxMZiJKanGTjKMlKMk7OLWd1bmran3OdzBNcZYVw1iGmMkxK4PR9vqt5qThVcViKeUksnUjZfiKP0aWj6JpEwPzdsvak9g4iFem2pQkm0vjjfODXNNZP9bM/RWCxUcbThUi7xnCMotNO6krrNZPXkcd6no40+TevE/1Lp9FqPrU2nmGcAFUnAAAAAAAAAAAAAAAAAAAA+alRUU5SaSSbbeSSWrb5IrLej0stydLARU1bPESjJq9nlCDWfLtPLXJ6m/Bp8me21IasmWuON7SsuvXjhouc5KMYpuUpNKMUtW28kjn/wBqMJ/tlD/zU/8A2KTnsrEbefHXqzm+tRuTjxWu4rRfDkrXyNPHbv8AsGri+vXyT1Xei3x+kRbtN+/7K6/qURxV+gsFtOltJN0asKii7N05xmk+j4W7HK392f8AxPZuKppOT9S5xjHVyptVIrwvBX8z884ijCl2vdcXxKUezKLTyaazTT6dxNdyd49o4Zfi1nUoyh2aOIi6tSceTTupQi1ftTdn0lbLVl9NvgvE1tE7d22mtpkrPVGzm4mn7RhsJiYvL1fqJvK6km+Fv6/IkOycR6yK70s3lr152enXzI/sOcITxOzqk+zUlJ0ZWus84/lHzUutzJs7Ez2fUlSqZSg+Fq/fkr9HnZ88rltHujZVXjuk2NjxL5dOb/ZeHcyN4yN3fuvnbm7L9O7TkSClUVeNll+ls7P62OZjsO7t2fO99Ffq/qu95G/T26Z2lGyQ4NRWPhmevG33oYC3ieyLLXrxLh9E2PeK2eoOSbpVpwS+JRdpLizyznK3ckuRUFd5FmehVfgYl8nXjZ8n2M7FF61WJwb+Jhb+mTP1P4WSADj3RAAAAAAAAAAAAAAAAABixVdYaEpu7UYuTS1airu3fkBVvpa3qlXqLZ9J2SUZYhp+82rxpNLK1rSa59nz4ewNhqNpNaO/R5aZdc/vUj2z8RLa1aVapJylVqym27Xd23osl4LuSLD2fT9VBW6LPLl9/Q63HjjT4IrHy5zPlnLkmX1iavs0cuSsrtvPO2evX7zK62rjJY2rwQTlKcrRS+Jvl0T010tcle8uKtBpdHlm7ed9P08iMbo4hUcVVqSiuxQm1d5x4pRV1Hm2pNW5XvnYzpM46bxzLVWsWnefh1Nmbs09mx9diZpvVZcUP+nTa7by96StmrLK5i2ltr2rsx7MenvSbT96p1vk0rWWfM0NobXqbQk5Sld/DbSKWaStyvzzND1nE/Lm/u/TMyrjme88s5kx0PanFx9+OceTed3G/N3u0/LmdzC4tb3045qOLpRSs3b10Y3ys/iy+tjiLs/er/qaOLlaXHB8M1nxLK76t9e/u8zO9Jr7oe1mLdknwO2ZYCXBUTi4tJqybWf15ZtnahtGGLSvl55q/j1+9bETp7z09qR4MXBuSVo4iFlVj2cuNL31pkYq9N0s6dWNWH80HaS/4qcu1H6rvMazW37sb0n5d6vTjJ6q/wAreXXJ5fnc0cQ1T/ocpYqT5v8AVHzPE21fz0J9cnTHeUWcW8s2IrXL09HGxXsfZ9NSb4qt6ri8uDjStGzSayjG9+bfIrz0d7hz27Ujia8WqEHGUVJW9oeTVlJZ09LytZ3sr6xuuC4VY5v1bWVybYqz+srzQaeae+0PQAUK0AAAAAAAAAAAAAAAADg7+Z7Lxv8Aylb/AAM7xzd5cD/E8HiKPa/Ew9SPZzlnB+6ubM6TtaJ/V5PCgdi0fVqnL+ZtJ5XvF6Llzf0J9hanrI3VvHpfTxIFsCDxOFkvio1FLgd/dllJW8YrLwJVsfaHrYq99LX8vzOxyR1038OWt2vLX3ipuaf1v3X0yv59EQihP2ac43fbg48lpJS08VoWBteScHlddevK/fa/Ur/bEHGfEtb993Z5Z9NO88is9MT4Z47RvMMlm/vL70PpQ4c7/f3me4auq0b8+a6MxVq/TuJ0dMV3aZ3mdnxWqmm067ss/v8AY+51HN2X3+upINlbOjs6nKvVtaEVJ9buyjFJ/G+X6XZDyX3Sq16YcLD4eOzatGeIhxU/XR44O644xknPOOdkungXHjfQrgceuPD1atLijFw4ZRqUlfPiSkuJ3T/nKd2jX/ik5Ta4VpCN8oRT7Mb/AFb5ttl9+inaL2hsqhxXbpKVFt2V/VSaja3JR4V5FPr/AKmOIyUnZY6XpvvWyLU/QNFNcWPqNXXElSim1fNJ8bs9c7PzJJsf0R7P2RLjdOVeSbaeIkppaZcCSg7W5q+b5ZE0BVW1WW8bTaU2uGleIeRXCegEdtAAAAAAAAAAAAAAAAAAAPJZnoYFCbWwy3P2vWpuPDRqSco5JR9VWztFLK0ZXjbpHvGLpvYtayu4vONsrrVr53+ZYHpV3PlvDh1WoxvXw93GMVeVWD96nrrlxLV5NJXlnX+xMZHeXDezzdq1Jdi7zmlyS/milZ91vPqNDqYvSJn47T91DrcE1tMx8turj44uLV7vllbl00WhG8VQ9Z89DLVhLCycJK0lk/v6hZl9jx1iO3Eqi1piXGeHdF5a8+9f1RhqcTJctnwrxuvPTL7+2a9bYN9NOvLyv5kW1Y4iUuuXy4Gz6kMK+Kak2mnwxinmr6uTsjPtLaVTbHDHh4KcG3GnF3SdrOTfN2y5Jclnd9X+zbu1b9vH5eWRs4bd53WX00ty/N68jVGOvzLOcvjlxMDgHKUUld8SduVur7v0La9CylTwuJhJu0MY1FO/ZTpU5NJcs235kT9ljsqnKUbX5ttad317yxfRphZYXZ8OJ5znUnZ3vFObVnfX3deZWeqXrOLt5TdBvOTv4SoAHNroAAAAAAAAAAAAAAAAAAAAAADS2rtansak6tWVoqy6ylJ6Riucm9EB7tXalPZFJ1asrRj0zlJvSMVzb+8ig97MF7PXeMoR9TOVVzlh45Om9eKHNvJuStq8siZbybxS4vW17Kqr+poZSWGU1ZX5SrNa8lou7rbj7jypyWMxkfxHaVGi7/g5e/O/97/h8dNuHNbFbqr/AKwyY4vHTZBMFtKjvfBKo1TxCWU1kqmXS9r65LXK2tnzMdgqmy5cNSNrO3Evdfn8su9Fi76+iOG1W6+C4aNX4qduGhVzu3kuxLwVnZaakDrbQxGwJez7RoScbNR41n2Xa9OrpNK60byfK50+j11bR7Z/j7KLUaOa99uzDhsa6Wj+8sn1WR2MHjVUV76a/wBNNFor6o408HQxd5YfExWjVOq+FruTz6P8z5lg6+FV7KSvk4SjNeKafj8rFjbJS8eEGMcwlUcTGX0y6c9fn+p8vGKysr3eWmtr2XLx7vkRjD4+1+NxVr6tJ6JZLm1b8uSOpsinV3hn6vC0nVdlx1JdmjBXfEpza74tJZ9L2yiZNqxvPDdTHMztDo4DDy3gxNOjG/al2mm24QjnKTataysld62V1ki48NRjhoxhGKjGMVGMUklFJWSSWSSSOVuzu1Ddynwp8dSSXrarVpVGlZZfDFcl+bbb7VrHNazUxmttXiF9psH0q9+ZAAQkoAAAAAAAAAAAAAAAAAAAAwY3Gw2dCVSpJRjFXbf5JLNt6JLN3sgPjae0IbKpTqzvwwV3ZNyfJJJattpLxK23g27ONSNatG9du2Fwy7SwqmsnJR9+tK3ldLJM3N6N5ZQlGcoN1OJez4Zdp0m7RU6sU+1Wd1ZL3b2Wd2+puTuU9nP2vFdrEyu0m+JUFJZ2ejqNay8lldvzl7w83S3F9lksVi1x4hvjjB5ww7d3ktJTu73ztlbS7miPErHp68DW2js2ntWm6VanGpCSzjNJrx7n36o2QOBA9oehnZ+NlxQVWjm21Sqdl35cNSMlFLlw21Nf/Qhg1l6/Ff8AfS/+RYgJEarNHaLS1ThpPMIRs70Q4DA5zhUrO9166d0la3DwwUYtZ3zTdyY4PBwwEFTpwjCEfdhFJRWd8kvFszA13y3yfmmZZ1pWv5YAAa2QAAAAAAAAAAAAAAAAAAABhxeMhgISqTlwxiryebsvBZvyA8xuMhs+nKpUkoxis2/GySWrbbSSWbbSRAd4t55SknwSdXP2fDW4nT5OU4x96tZPJX4E333w7wbzzxFSCdOTqzdsLhVnKndu1Sok/wDWu3hBXX8zJHuhuh/BF66s1PETXanrGlF/3dPuWjdle2iSSXnL1rbnbmvAS9rxXaxM02k81h1LVLrPOzl5Lm3MbBA9eAAAAAAAAAAAAAAAAAAAAAAAAAAAAAAAAPJS4cysN5N/ZY6oqeHhOcpS4aFKNm6knkqs+nOUVfJLidnbhsbaeFeOpTpKbhxwlHjWcoqSs2u+zZztgbm4XdztUaKU3HhlVk3OrJZXvJ6X4VkrLLQDR3O3PWxF66s1PE1E+Oeqpp/BD5JN87LkkiUWPQAAAAAAAAAAAAAAAAAAAAAAAAAAAAAAAAAAAAAAAAAAAAAAAAAAAAAAAAAAAAAAAAAAAAAAAAAAAAAAAAAAAAAAAAAAAAAAAAAAAAAAAAAAAAAAAAAAAAAAAAAAAAAAAAAAAAAAAAAAAAAAAAAAAAAAf//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eg;base64,/9j/4AAQSkZJRgABAQAAAQABAAD/2wCEAAkGBhMGEBQREhAWFRUTEBMWEhITFxYVEREWFRMWGhgVFRQZGyYeFxkkIBIVHzEgIyc1LCw4GSAxNzIqNSY3LCkBCQoKDgwOGg8PGikkHx8qNCkuKSwsLDQsKSktLCwqNTQqLCwsKSwvNCwsLCwsLCosNCwsKiwsLCwsLCwsLSwqLP/AABEIAOEA4QMBIgACEQEDEQH/xAAcAAEAAgMBAQEAAAAAAAAAAAAABgcDBAUBAgj/xABCEAACAQIDBQQIBAMECwAAAAAAAQIDEQQhMQUGEkFRImFxgQcTFDJCkaHwI7HR4RVSwRZDsvEXM1RicnSDkpPS0//EABoBAQACAwEAAAAAAAAAAAAAAAAEBQIDBgH/xAApEQEAAgEDAwMCBwAAAAAAAAAAAQIDBBExEiFRBSJBE9EVMmFxgaHx/9oADAMBAAIRAxEAPwC8QAAAAAAAAAAAAAAAAAAAAAAAAAAAAAAAAAAAAAAAAAAAAAAAAAAAAAAAAAAAAAAAAAAAAAAAAAAAAAAAAAAAAAAAAAAAAAAAAAAAPGB6fMpqGpwN7t76e61K77VWSfqqS1lb4pdIrr5LMqvH42vvJNyr1W2/gvalF5WUYacm+fVt6k7TaK+aOqe0ImfVVxduZW7X3wwWHi5vF0Wlb3KkZyzdsowbb8kZ6O8WGxMlGGKoylL3YxqwcpWvok7vR/IqWlshLNx1TTTTTsrat96b56dD6q7Ng7pxvdRT78rWXdbl4E/8MxzxaUL8RtHwuhSuelRbM25X2FnRq8Ub3dKd5U5Nco3d4Zc13dLE53Z33o7wtU2/V17dqjLV2V24P4lr35aEHUaDJhjq5jz90zBrMeXtxKSAAgJgAAAAAAAAAAAAAAAAAAAAAAAAAABjxNeOGhKcnaMYtyb0SWbZkI16SMW8HsvEtJPihGnnparUhTb8UptrvsZ469d4r5nZjaemsz4U9tDaUt4cZOvPWbTivhjG/ZV3aytFK9uTfjJsFhFBK+r/AHbdrdnr8yKqn7NUpZLtYajPLK14aP5N3/3rcya4OXHFd9lplzt+f7s62/tiIrw5q0zM9yq1TjdZJWy6NaXfmcuriVHNv5vTrnzvfT/I6OP0y6ZW1asrpp+CyI5iJedr9Hl3tZ59WbtPSLI952bVfH8eTf8AVfp39xxMZiJKanGTjKMlKMk7OLWd1bmran3OdzBNcZYVw1iGmMkxK4PR9vqt5qThVcViKeUksnUjZfiKP0aWj6JpEwPzdsvak9g4iFem2pQkm0vjjfODXNNZP9bM/RWCxUcbThUi7xnCMotNO6krrNZPXkcd6no40+TevE/1Lp9FqPrU2nmGcAFUnAAAAAAAAAAAAAAAAAAAA+alRUU5SaSSbbeSSWrb5IrLej0stydLARU1bPESjJq9nlCDWfLtPLXJ6m/Bp8me21IasmWuON7SsuvXjhouc5KMYpuUpNKMUtW28kjn/wBqMJ/tlD/zU/8A2KTnsrEbefHXqzm+tRuTjxWu4rRfDkrXyNPHbv8AsGri+vXyT1Xei3x+kRbtN+/7K6/qURxV+gsFtOltJN0asKii7N05xmk+j4W7HK392f8AxPZuKppOT9S5xjHVyptVIrwvBX8z884ijCl2vdcXxKUezKLTyaazTT6dxNdyd49o4Zfi1nUoyh2aOIi6tSceTTupQi1ftTdn0lbLVl9NvgvE1tE7d22mtpkrPVGzm4mn7RhsJiYvL1fqJvK6km+Fv6/IkOycR6yK70s3lr152enXzI/sOcITxOzqk+zUlJ0ZWus84/lHzUutzJs7Ez2fUlSqZSg+Fq/fkr9HnZ88rltHujZVXjuk2NjxL5dOb/ZeHcyN4yN3fuvnbm7L9O7TkSClUVeNll+ls7P62OZjsO7t2fO99Ffq/qu95G/T26Z2lGyQ4NRWPhmevG33oYC3ieyLLXrxLh9E2PeK2eoOSbpVpwS+JRdpLizyznK3ckuRUFd5FmehVfgYl8nXjZ8n2M7FF61WJwb+Jhb+mTP1P4WSADj3RAAAAAAAAAAAAAAAAABixVdYaEpu7UYuTS1airu3fkBVvpa3qlXqLZ9J2SUZYhp+82rxpNLK1rSa59nz4ewNhqNpNaO/R5aZdc/vUj2z8RLa1aVapJylVqym27Xd23osl4LuSLD2fT9VBW6LPLl9/Q63HjjT4IrHy5zPlnLkmX1iavs0cuSsrtvPO2evX7zK62rjJY2rwQTlKcrRS+Jvl0T010tcle8uKtBpdHlm7ed9P08iMbo4hUcVVqSiuxQm1d5x4pRV1Hm2pNW5XvnYzpM46bxzLVWsWnefh1Nmbs09mx9diZpvVZcUP+nTa7by96StmrLK5i2ltr2rsx7MenvSbT96p1vk0rWWfM0NobXqbQk5Sld/DbSKWaStyvzzND1nE/Lm/u/TMyrjme88s5kx0PanFx9+OceTed3G/N3u0/LmdzC4tb3045qOLpRSs3b10Y3ys/iy+tjiLs/er/qaOLlaXHB8M1nxLK76t9e/u8zO9Jr7oe1mLdknwO2ZYCXBUTi4tJqybWf15ZtnahtGGLSvl55q/j1+9bETp7z09qR4MXBuSVo4iFlVj2cuNL31pkYq9N0s6dWNWH80HaS/4qcu1H6rvMazW37sb0n5d6vTjJ6q/wAreXXJ5fnc0cQ1T/ocpYqT5v8AVHzPE21fz0J9cnTHeUWcW8s2IrXL09HGxXsfZ9NSb4qt6ri8uDjStGzSayjG9+bfIrz0d7hz27Ujia8WqEHGUVJW9oeTVlJZ09LytZ3sr6xuuC4VY5v1bWVybYqz+srzQaeae+0PQAUK0AAAAAAAAAAAAAAAADg7+Z7Lxv8Aylb/AAM7xzd5cD/E8HiKPa/Ew9SPZzlnB+6ubM6TtaJ/V5PCgdi0fVqnL+ZtJ5XvF6Llzf0J9hanrI3VvHpfTxIFsCDxOFkvio1FLgd/dllJW8YrLwJVsfaHrYq99LX8vzOxyR1038OWt2vLX3ipuaf1v3X0yv59EQihP2ac43fbg48lpJS08VoWBteScHlddevK/fa/Ur/bEHGfEtb993Z5Z9NO88is9MT4Z47RvMMlm/vL70PpQ4c7/f3me4auq0b8+a6MxVq/TuJ0dMV3aZ3mdnxWqmm067ss/v8AY+51HN2X3+upINlbOjs6nKvVtaEVJ9buyjFJ/G+X6XZDyX3Sq16YcLD4eOzatGeIhxU/XR44O644xknPOOdkungXHjfQrgceuPD1atLijFw4ZRqUlfPiSkuJ3T/nKd2jX/ik5Ta4VpCN8oRT7Mb/AFb5ttl9+inaL2hsqhxXbpKVFt2V/VSaja3JR4V5FPr/AKmOIyUnZY6XpvvWyLU/QNFNcWPqNXXElSim1fNJ8bs9c7PzJJsf0R7P2RLjdOVeSbaeIkppaZcCSg7W5q+b5ZE0BVW1WW8bTaU2uGleIeRXCegEdtAAAAAAAAAAAAAAAAAAAPJZnoYFCbWwy3P2vWpuPDRqSco5JR9VWztFLK0ZXjbpHvGLpvYtayu4vONsrrVr53+ZYHpV3PlvDh1WoxvXw93GMVeVWD96nrrlxLV5NJXlnX+xMZHeXDezzdq1Jdi7zmlyS/milZ91vPqNDqYvSJn47T91DrcE1tMx8turj44uLV7vllbl00WhG8VQ9Z89DLVhLCycJK0lk/v6hZl9jx1iO3Eqi1piXGeHdF5a8+9f1RhqcTJctnwrxuvPTL7+2a9bYN9NOvLyv5kW1Y4iUuuXy4Gz6kMK+Kak2mnwxinmr6uTsjPtLaVTbHDHh4KcG3GnF3SdrOTfN2y5Jclnd9X+zbu1b9vH5eWRs4bd53WX00ty/N68jVGOvzLOcvjlxMDgHKUUld8SduVur7v0La9CylTwuJhJu0MY1FO/ZTpU5NJcs235kT9ljsqnKUbX5ttad317yxfRphZYXZ8OJ5znUnZ3vFObVnfX3deZWeqXrOLt5TdBvOTv4SoAHNroAAAAAAAAAAAAAAAAAAAAAADS2rtansak6tWVoqy6ylJ6Riucm9EB7tXalPZFJ1asrRj0zlJvSMVzb+8ig97MF7PXeMoR9TOVVzlh45Om9eKHNvJuStq8siZbybxS4vW17Kqr+poZSWGU1ZX5SrNa8lou7rbj7jypyWMxkfxHaVGi7/g5e/O/97/h8dNuHNbFbqr/AKwyY4vHTZBMFtKjvfBKo1TxCWU1kqmXS9r65LXK2tnzMdgqmy5cNSNrO3Evdfn8su9Fi76+iOG1W6+C4aNX4qduGhVzu3kuxLwVnZaakDrbQxGwJez7RoScbNR41n2Xa9OrpNK60byfK50+j11bR7Z/j7KLUaOa99uzDhsa6Wj+8sn1WR2MHjVUV76a/wBNNFor6o408HQxd5YfExWjVOq+FruTz6P8z5lg6+FV7KSvk4SjNeKafj8rFjbJS8eEGMcwlUcTGX0y6c9fn+p8vGKysr3eWmtr2XLx7vkRjD4+1+NxVr6tJ6JZLm1b8uSOpsinV3hn6vC0nVdlx1JdmjBXfEpza74tJZ9L2yiZNqxvPDdTHMztDo4DDy3gxNOjG/al2mm24QjnKTataysld62V1ki48NRjhoxhGKjGMVGMUklFJWSSWSSSOVuzu1Ddynwp8dSSXrarVpVGlZZfDFcl+bbb7VrHNazUxmttXiF9psH0q9+ZAAQkoAAAAAAAAAAAAAAAAAAAAwY3Gw2dCVSpJRjFXbf5JLNt6JLN3sgPjae0IbKpTqzvwwV3ZNyfJJJattpLxK23g27ONSNatG9du2Fwy7SwqmsnJR9+tK3ldLJM3N6N5ZQlGcoN1OJez4Zdp0m7RU6sU+1Wd1ZL3b2Wd2+puTuU9nP2vFdrEyu0m+JUFJZ2ejqNay8lldvzl7w83S3F9lksVi1x4hvjjB5ww7d3ktJTu73ztlbS7miPErHp68DW2js2ntWm6VanGpCSzjNJrx7n36o2QOBA9oehnZ+NlxQVWjm21Sqdl35cNSMlFLlw21Nf/Qhg1l6/Ff8AfS/+RYgJEarNHaLS1ThpPMIRs70Q4DA5zhUrO9166d0la3DwwUYtZ3zTdyY4PBwwEFTpwjCEfdhFJRWd8kvFszA13y3yfmmZZ1pWv5YAAa2QAAAAAAAAAAAAAAAAAAABhxeMhgISqTlwxiryebsvBZvyA8xuMhs+nKpUkoxis2/GySWrbbSSWbbSRAd4t55SknwSdXP2fDW4nT5OU4x96tZPJX4E333w7wbzzxFSCdOTqzdsLhVnKndu1Sok/wDWu3hBXX8zJHuhuh/BF66s1PETXanrGlF/3dPuWjdle2iSSXnL1rbnbmvAS9rxXaxM02k81h1LVLrPOzl5Lm3MbBA9eAAAAAAAAAAAAAAAAAAAAAAAAAAAAAAAAPJS4cysN5N/ZY6oqeHhOcpS4aFKNm6knkqs+nOUVfJLidnbhsbaeFeOpTpKbhxwlHjWcoqSs2u+zZztgbm4XdztUaKU3HhlVk3OrJZXvJ6X4VkrLLQDR3O3PWxF66s1PE1E+Oeqpp/BD5JN87LkkiUWPQAAAAAAAAAAAAAAAAAAAAAAAAAAAAAAAAAAAAAAAAAAAAAAAAAAAAAAAAAAAAAAAAAAAAAAAAAAAAAAAAAAAAAAAAAAAAAAAAAAAAAAAAAAAAAAAAAAAAAAAAAAAAAAAAAAAAAAAAAAAAAAAAAAAAAAf//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Oval 14"/>
          <p:cNvSpPr/>
          <p:nvPr/>
        </p:nvSpPr>
        <p:spPr>
          <a:xfrm>
            <a:off x="8229600" y="4724400"/>
            <a:ext cx="152400" cy="152400"/>
          </a:xfrm>
          <a:prstGeom prst="ellipse">
            <a:avLst/>
          </a:prstGeom>
          <a:effectLst>
            <a:glow rad="63500">
              <a:schemeClr val="accent6">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Expanding </a:t>
            </a:r>
            <a:r>
              <a:rPr lang="en-US" dirty="0" err="1" smtClean="0"/>
              <a:t>opcode</a:t>
            </a:r>
            <a:endParaRPr lang="en-US" dirty="0"/>
          </a:p>
        </p:txBody>
      </p:sp>
      <p:sp>
        <p:nvSpPr>
          <p:cNvPr id="3" name="Text Box 4"/>
          <p:cNvSpPr txBox="1">
            <a:spLocks noChangeArrowheads="1"/>
          </p:cNvSpPr>
          <p:nvPr/>
        </p:nvSpPr>
        <p:spPr bwMode="auto">
          <a:xfrm>
            <a:off x="2438400" y="2241549"/>
            <a:ext cx="5486400"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flatTx/>
          </a:bodyPr>
          <a:lstStyle/>
          <a:p>
            <a:pPr>
              <a:spcBef>
                <a:spcPct val="50000"/>
              </a:spcBef>
            </a:pPr>
            <a:r>
              <a:rPr lang="en-US" sz="1600" b="1" dirty="0">
                <a:solidFill>
                  <a:srgbClr val="000000"/>
                </a:solidFill>
              </a:rPr>
              <a:t>    </a:t>
            </a:r>
            <a:r>
              <a:rPr lang="en-US" sz="1600" b="1" dirty="0" err="1">
                <a:solidFill>
                  <a:srgbClr val="000000"/>
                </a:solidFill>
              </a:rPr>
              <a:t>Opcode</a:t>
            </a:r>
            <a:r>
              <a:rPr lang="en-US" sz="1600" b="1" dirty="0">
                <a:solidFill>
                  <a:srgbClr val="000000"/>
                </a:solidFill>
              </a:rPr>
              <a:t>    </a:t>
            </a:r>
            <a:r>
              <a:rPr lang="en-US" sz="1600" b="1" dirty="0">
                <a:solidFill>
                  <a:schemeClr val="tx2"/>
                </a:solidFill>
              </a:rPr>
              <a:t>|    Address1</a:t>
            </a:r>
            <a:r>
              <a:rPr lang="en-US" sz="1600" b="1" dirty="0">
                <a:solidFill>
                  <a:srgbClr val="000000"/>
                </a:solidFill>
              </a:rPr>
              <a:t>    |     </a:t>
            </a:r>
            <a:r>
              <a:rPr lang="en-US" sz="1600" b="1" dirty="0">
                <a:solidFill>
                  <a:srgbClr val="9A0A33"/>
                </a:solidFill>
              </a:rPr>
              <a:t>Address2 </a:t>
            </a:r>
            <a:r>
              <a:rPr lang="en-US" sz="1600" b="1" dirty="0">
                <a:solidFill>
                  <a:srgbClr val="000000"/>
                </a:solidFill>
              </a:rPr>
              <a:t>    |    </a:t>
            </a:r>
            <a:r>
              <a:rPr lang="en-US" sz="1600" b="1" dirty="0">
                <a:solidFill>
                  <a:srgbClr val="165C20"/>
                </a:solidFill>
              </a:rPr>
              <a:t>Address 3</a:t>
            </a:r>
          </a:p>
        </p:txBody>
      </p:sp>
      <p:sp>
        <p:nvSpPr>
          <p:cNvPr id="4" name="Text Box 5"/>
          <p:cNvSpPr txBox="1">
            <a:spLocks noChangeArrowheads="1"/>
          </p:cNvSpPr>
          <p:nvPr/>
        </p:nvSpPr>
        <p:spPr bwMode="auto">
          <a:xfrm>
            <a:off x="2222500" y="1905000"/>
            <a:ext cx="5715000" cy="261610"/>
          </a:xfrm>
          <a:prstGeom prst="rect">
            <a:avLst/>
          </a:prstGeom>
          <a:noFill/>
          <a:ln w="9525">
            <a:noFill/>
            <a:miter lim="800000"/>
            <a:headEnd/>
            <a:tailEnd/>
          </a:ln>
        </p:spPr>
        <p:txBody>
          <a:bodyPr wrap="square">
            <a:spAutoFit/>
          </a:bodyPr>
          <a:lstStyle/>
          <a:p>
            <a:pPr algn="r">
              <a:spcBef>
                <a:spcPct val="50000"/>
              </a:spcBef>
            </a:pPr>
            <a:r>
              <a:rPr lang="en-US" sz="1100" b="1" dirty="0">
                <a:solidFill>
                  <a:srgbClr val="000000"/>
                </a:solidFill>
              </a:rPr>
              <a:t>15  </a:t>
            </a:r>
            <a:r>
              <a:rPr lang="en-US" sz="1100" b="1" dirty="0" smtClean="0">
                <a:solidFill>
                  <a:srgbClr val="000000"/>
                </a:solidFill>
              </a:rPr>
              <a:t>    </a:t>
            </a:r>
            <a:r>
              <a:rPr lang="en-US" sz="1100" b="1" dirty="0">
                <a:solidFill>
                  <a:srgbClr val="000000"/>
                </a:solidFill>
              </a:rPr>
              <a:t>14    </a:t>
            </a:r>
            <a:r>
              <a:rPr lang="en-US" sz="1100" b="1" dirty="0" smtClean="0">
                <a:solidFill>
                  <a:srgbClr val="000000"/>
                </a:solidFill>
              </a:rPr>
              <a:t> 13       </a:t>
            </a:r>
            <a:r>
              <a:rPr lang="en-US" sz="1100" b="1" dirty="0">
                <a:solidFill>
                  <a:srgbClr val="000000"/>
                </a:solidFill>
              </a:rPr>
              <a:t>12</a:t>
            </a:r>
            <a:r>
              <a:rPr lang="en-US" sz="1100" b="1" dirty="0">
                <a:solidFill>
                  <a:srgbClr val="165C20"/>
                </a:solidFill>
              </a:rPr>
              <a:t>     </a:t>
            </a:r>
            <a:r>
              <a:rPr lang="en-US" sz="1100" b="1" dirty="0" smtClean="0">
                <a:solidFill>
                  <a:srgbClr val="165C20"/>
                </a:solidFill>
              </a:rPr>
              <a:t>  </a:t>
            </a:r>
            <a:r>
              <a:rPr lang="en-US" sz="1100" b="1" dirty="0">
                <a:solidFill>
                  <a:schemeClr val="tx2"/>
                </a:solidFill>
              </a:rPr>
              <a:t>11     </a:t>
            </a:r>
            <a:r>
              <a:rPr lang="en-US" sz="1100" b="1" dirty="0" smtClean="0">
                <a:solidFill>
                  <a:schemeClr val="tx2"/>
                </a:solidFill>
              </a:rPr>
              <a:t> 10       9       8</a:t>
            </a:r>
            <a:r>
              <a:rPr lang="en-US" sz="1100" b="1" dirty="0" smtClean="0">
                <a:solidFill>
                  <a:srgbClr val="165C20"/>
                </a:solidFill>
              </a:rPr>
              <a:t>          </a:t>
            </a:r>
            <a:r>
              <a:rPr lang="en-US" sz="1100" b="1" dirty="0">
                <a:solidFill>
                  <a:srgbClr val="9A0A33"/>
                </a:solidFill>
              </a:rPr>
              <a:t>7        6 </a:t>
            </a:r>
            <a:r>
              <a:rPr lang="en-US" sz="1100" b="1" dirty="0" smtClean="0">
                <a:solidFill>
                  <a:srgbClr val="9A0A33"/>
                </a:solidFill>
              </a:rPr>
              <a:t>        5         4</a:t>
            </a:r>
            <a:r>
              <a:rPr lang="en-US" sz="1100" b="1" dirty="0" smtClean="0">
                <a:solidFill>
                  <a:srgbClr val="165C20"/>
                </a:solidFill>
              </a:rPr>
              <a:t>            3           2         1           0    </a:t>
            </a:r>
            <a:endParaRPr lang="en-US" sz="1100" b="1" dirty="0">
              <a:solidFill>
                <a:srgbClr val="165C20"/>
              </a:solidFill>
            </a:endParaRPr>
          </a:p>
        </p:txBody>
      </p:sp>
      <p:sp>
        <p:nvSpPr>
          <p:cNvPr id="5" name="Text Box 6"/>
          <p:cNvSpPr txBox="1">
            <a:spLocks noChangeArrowheads="1"/>
          </p:cNvSpPr>
          <p:nvPr/>
        </p:nvSpPr>
        <p:spPr bwMode="auto">
          <a:xfrm>
            <a:off x="2590800" y="3586162"/>
            <a:ext cx="5486400" cy="218521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flatTx/>
          </a:bodyPr>
          <a:lstStyle/>
          <a:p>
            <a:pPr>
              <a:spcBef>
                <a:spcPct val="50000"/>
              </a:spcBef>
            </a:pPr>
            <a:r>
              <a:rPr lang="en-US" sz="1600" b="1">
                <a:solidFill>
                  <a:srgbClr val="000000"/>
                </a:solidFill>
              </a:rPr>
              <a:t>    0000        </a:t>
            </a:r>
            <a:r>
              <a:rPr lang="en-US" sz="1600" b="1">
                <a:solidFill>
                  <a:schemeClr val="tx2"/>
                </a:solidFill>
              </a:rPr>
              <a:t>|       xxxx</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r>
              <a:rPr lang="en-US" sz="1600" b="1">
                <a:solidFill>
                  <a:srgbClr val="000000"/>
                </a:solidFill>
              </a:rPr>
              <a:t>    0001        </a:t>
            </a:r>
            <a:r>
              <a:rPr lang="en-US" sz="1600" b="1">
                <a:solidFill>
                  <a:schemeClr val="tx2"/>
                </a:solidFill>
              </a:rPr>
              <a:t>|       xxxx</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r>
              <a:rPr lang="en-US" sz="1600" b="1">
                <a:solidFill>
                  <a:srgbClr val="165C20"/>
                </a:solidFill>
              </a:rPr>
              <a:t>  </a:t>
            </a:r>
            <a:r>
              <a:rPr lang="en-US" sz="1600" b="1">
                <a:solidFill>
                  <a:srgbClr val="000000"/>
                </a:solidFill>
              </a:rPr>
              <a:t> 0010         </a:t>
            </a:r>
            <a:r>
              <a:rPr lang="en-US" sz="1600" b="1">
                <a:solidFill>
                  <a:schemeClr val="tx2"/>
                </a:solidFill>
              </a:rPr>
              <a:t>|       xxxx</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r>
              <a:rPr lang="en-US" sz="1600">
                <a:solidFill>
                  <a:srgbClr val="165C20"/>
                </a:solidFill>
              </a:rPr>
              <a:t>	….</a:t>
            </a:r>
          </a:p>
          <a:p>
            <a:pPr>
              <a:spcBef>
                <a:spcPct val="50000"/>
              </a:spcBef>
            </a:pPr>
            <a:r>
              <a:rPr lang="en-US" sz="1600" b="1">
                <a:solidFill>
                  <a:srgbClr val="165C20"/>
                </a:solidFill>
              </a:rPr>
              <a:t>  </a:t>
            </a:r>
            <a:r>
              <a:rPr lang="en-US" sz="1600" b="1">
                <a:solidFill>
                  <a:srgbClr val="000000"/>
                </a:solidFill>
              </a:rPr>
              <a:t>  1110        </a:t>
            </a:r>
            <a:r>
              <a:rPr lang="en-US" sz="1600" b="1">
                <a:solidFill>
                  <a:schemeClr val="tx2"/>
                </a:solidFill>
              </a:rPr>
              <a:t>|       xxxx</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endParaRPr lang="en-US" sz="1600" b="1">
              <a:solidFill>
                <a:srgbClr val="000000"/>
              </a:solidFill>
            </a:endParaRPr>
          </a:p>
        </p:txBody>
      </p:sp>
      <p:sp>
        <p:nvSpPr>
          <p:cNvPr id="6" name="Text Box 7"/>
          <p:cNvSpPr txBox="1">
            <a:spLocks noChangeArrowheads="1"/>
          </p:cNvSpPr>
          <p:nvPr/>
        </p:nvSpPr>
        <p:spPr bwMode="auto">
          <a:xfrm>
            <a:off x="2438400" y="3048000"/>
            <a:ext cx="5920966" cy="307777"/>
          </a:xfrm>
          <a:prstGeom prst="rect">
            <a:avLst/>
          </a:prstGeom>
          <a:noFill/>
          <a:ln w="9525">
            <a:noFill/>
            <a:miter lim="800000"/>
            <a:headEnd/>
            <a:tailEnd/>
          </a:ln>
        </p:spPr>
        <p:txBody>
          <a:bodyPr wrap="square">
            <a:spAutoFit/>
          </a:bodyPr>
          <a:lstStyle/>
          <a:p>
            <a:pPr algn="ctr">
              <a:spcBef>
                <a:spcPct val="50000"/>
              </a:spcBef>
            </a:pPr>
            <a:r>
              <a:rPr lang="en-US" sz="1400" b="1">
                <a:solidFill>
                  <a:srgbClr val="000000"/>
                </a:solidFill>
              </a:rPr>
              <a:t>A Possible configuration is 15 3-address instructions</a:t>
            </a:r>
          </a:p>
        </p:txBody>
      </p:sp>
      <p:sp>
        <p:nvSpPr>
          <p:cNvPr id="14338" name="AutoShape 2" descr="data:image/jpeg;base64,/9j/4AAQSkZJRgABAQAAAQABAAD/2wCEAAkGBhMGEBQREhAWFRUTEBMWEhITFxYVEREWFRMWGhgVFRQZGyYeFxkkIBIVHzEgIyc1LCw4GSAxNzIqNSY3LCkBCQoKDgwOGg8PGikkHx8qNCkuKSwsLDQsKSktLCwqNTQqLCwsKSwvNCwsLCwsLCosNCwsKiwsLCwsLCwsLSwqLP/AABEIAOEA4QMBIgACEQEDEQH/xAAcAAEAAgMBAQEAAAAAAAAAAAAABgcDBAUBAgj/xABCEAACAQIDBQQIBAMECwAAAAAAAQIDEQQhMQUGEkFRImFxgQcTFDJCkaHwI7HR4RVSwRZDsvEXM1RicnSDkpPS0//EABoBAQACAwEAAAAAAAAAAAAAAAAEBQIDBgH/xAApEQEAAgEDAwMCBwAAAAAAAAAAAQIDBBExEiFRBSJBE9EVMmFxgaHx/9oADAMBAAIRAxEAPwC8QAAAAAAAAAAAAAAAAAAAAAAAAAAAAAAAAAAAAAAAAAAAAAAAAAAAAAAAAAAAAAAAAAAAAAAAAAAAAAAAAAAAAAAAAAAAAAAAAAAAPGB6fMpqGpwN7t76e61K77VWSfqqS1lb4pdIrr5LMqvH42vvJNyr1W2/gvalF5WUYacm+fVt6k7TaK+aOqe0ImfVVxduZW7X3wwWHi5vF0Wlb3KkZyzdsowbb8kZ6O8WGxMlGGKoylL3YxqwcpWvok7vR/IqWlshLNx1TTTTTsrat96b56dD6q7Ng7pxvdRT78rWXdbl4E/8MxzxaUL8RtHwuhSuelRbM25X2FnRq8Ub3dKd5U5Nco3d4Zc13dLE53Z33o7wtU2/V17dqjLV2V24P4lr35aEHUaDJhjq5jz90zBrMeXtxKSAAgJgAAAAAAAAAAAAAAAAAAAAAAAAAABjxNeOGhKcnaMYtyb0SWbZkI16SMW8HsvEtJPihGnnparUhTb8UptrvsZ469d4r5nZjaemsz4U9tDaUt4cZOvPWbTivhjG/ZV3aytFK9uTfjJsFhFBK+r/AHbdrdnr8yKqn7NUpZLtYajPLK14aP5N3/3rcya4OXHFd9lplzt+f7s62/tiIrw5q0zM9yq1TjdZJWy6NaXfmcuriVHNv5vTrnzvfT/I6OP0y6ZW1asrpp+CyI5iJedr9Hl3tZ59WbtPSLI952bVfH8eTf8AVfp39xxMZiJKanGTjKMlKMk7OLWd1bmran3OdzBNcZYVw1iGmMkxK4PR9vqt5qThVcViKeUksnUjZfiKP0aWj6JpEwPzdsvak9g4iFem2pQkm0vjjfODXNNZP9bM/RWCxUcbThUi7xnCMotNO6krrNZPXkcd6no40+TevE/1Lp9FqPrU2nmGcAFUnAAAAAAAAAAAAAAAAAAAA+alRUU5SaSSbbeSSWrb5IrLej0stydLARU1bPESjJq9nlCDWfLtPLXJ6m/Bp8me21IasmWuON7SsuvXjhouc5KMYpuUpNKMUtW28kjn/wBqMJ/tlD/zU/8A2KTnsrEbefHXqzm+tRuTjxWu4rRfDkrXyNPHbv8AsGri+vXyT1Xei3x+kRbtN+/7K6/qURxV+gsFtOltJN0asKii7N05xmk+j4W7HK392f8AxPZuKppOT9S5xjHVyptVIrwvBX8z884ijCl2vdcXxKUezKLTyaazTT6dxNdyd49o4Zfi1nUoyh2aOIi6tSceTTupQi1ftTdn0lbLVl9NvgvE1tE7d22mtpkrPVGzm4mn7RhsJiYvL1fqJvK6km+Fv6/IkOycR6yK70s3lr152enXzI/sOcITxOzqk+zUlJ0ZWus84/lHzUutzJs7Ez2fUlSqZSg+Fq/fkr9HnZ88rltHujZVXjuk2NjxL5dOb/ZeHcyN4yN3fuvnbm7L9O7TkSClUVeNll+ls7P62OZjsO7t2fO99Ffq/qu95G/T26Z2lGyQ4NRWPhmevG33oYC3ieyLLXrxLh9E2PeK2eoOSbpVpwS+JRdpLizyznK3ckuRUFd5FmehVfgYl8nXjZ8n2M7FF61WJwb+Jhb+mTP1P4WSADj3RAAAAAAAAAAAAAAAAABixVdYaEpu7UYuTS1airu3fkBVvpa3qlXqLZ9J2SUZYhp+82rxpNLK1rSa59nz4ewNhqNpNaO/R5aZdc/vUj2z8RLa1aVapJylVqym27Xd23osl4LuSLD2fT9VBW6LPLl9/Q63HjjT4IrHy5zPlnLkmX1iavs0cuSsrtvPO2evX7zK62rjJY2rwQTlKcrRS+Jvl0T010tcle8uKtBpdHlm7ed9P08iMbo4hUcVVqSiuxQm1d5x4pRV1Hm2pNW5XvnYzpM46bxzLVWsWnefh1Nmbs09mx9diZpvVZcUP+nTa7by96StmrLK5i2ltr2rsx7MenvSbT96p1vk0rWWfM0NobXqbQk5Sld/DbSKWaStyvzzND1nE/Lm/u/TMyrjme88s5kx0PanFx9+OceTed3G/N3u0/LmdzC4tb3045qOLpRSs3b10Y3ys/iy+tjiLs/er/qaOLlaXHB8M1nxLK76t9e/u8zO9Jr7oe1mLdknwO2ZYCXBUTi4tJqybWf15ZtnahtGGLSvl55q/j1+9bETp7z09qR4MXBuSVo4iFlVj2cuNL31pkYq9N0s6dWNWH80HaS/4qcu1H6rvMazW37sb0n5d6vTjJ6q/wAreXXJ5fnc0cQ1T/ocpYqT5v8AVHzPE21fz0J9cnTHeUWcW8s2IrXL09HGxXsfZ9NSb4qt6ri8uDjStGzSayjG9+bfIrz0d7hz27Ujia8WqEHGUVJW9oeTVlJZ09LytZ3sr6xuuC4VY5v1bWVybYqz+srzQaeae+0PQAUK0AAAAAAAAAAAAAAAADg7+Z7Lxv8Aylb/AAM7xzd5cD/E8HiKPa/Ew9SPZzlnB+6ubM6TtaJ/V5PCgdi0fVqnL+ZtJ5XvF6Llzf0J9hanrI3VvHpfTxIFsCDxOFkvio1FLgd/dllJW8YrLwJVsfaHrYq99LX8vzOxyR1038OWt2vLX3ipuaf1v3X0yv59EQihP2ac43fbg48lpJS08VoWBteScHlddevK/fa/Ur/bEHGfEtb993Z5Z9NO88is9MT4Z47RvMMlm/vL70PpQ4c7/f3me4auq0b8+a6MxVq/TuJ0dMV3aZ3mdnxWqmm067ss/v8AY+51HN2X3+upINlbOjs6nKvVtaEVJ9buyjFJ/G+X6XZDyX3Sq16YcLD4eOzatGeIhxU/XR44O644xknPOOdkungXHjfQrgceuPD1atLijFw4ZRqUlfPiSkuJ3T/nKd2jX/ik5Ta4VpCN8oRT7Mb/AFb5ttl9+inaL2hsqhxXbpKVFt2V/VSaja3JR4V5FPr/AKmOIyUnZY6XpvvWyLU/QNFNcWPqNXXElSim1fNJ8bs9c7PzJJsf0R7P2RLjdOVeSbaeIkppaZcCSg7W5q+b5ZE0BVW1WW8bTaU2uGleIeRXCegEdtAAAAAAAAAAAAAAAAAAAPJZnoYFCbWwy3P2vWpuPDRqSco5JR9VWztFLK0ZXjbpHvGLpvYtayu4vONsrrVr53+ZYHpV3PlvDh1WoxvXw93GMVeVWD96nrrlxLV5NJXlnX+xMZHeXDezzdq1Jdi7zmlyS/milZ91vPqNDqYvSJn47T91DrcE1tMx8turj44uLV7vllbl00WhG8VQ9Z89DLVhLCycJK0lk/v6hZl9jx1iO3Eqi1piXGeHdF5a8+9f1RhqcTJctnwrxuvPTL7+2a9bYN9NOvLyv5kW1Y4iUuuXy4Gz6kMK+Kak2mnwxinmr6uTsjPtLaVTbHDHh4KcG3GnF3SdrOTfN2y5Jclnd9X+zbu1b9vH5eWRs4bd53WX00ty/N68jVGOvzLOcvjlxMDgHKUUld8SduVur7v0La9CylTwuJhJu0MY1FO/ZTpU5NJcs235kT9ljsqnKUbX5ttad317yxfRphZYXZ8OJ5znUnZ3vFObVnfX3deZWeqXrOLt5TdBvOTv4SoAHNroAAAAAAAAAAAAAAAAAAAAAADS2rtansak6tWVoqy6ylJ6Riucm9EB7tXalPZFJ1asrRj0zlJvSMVzb+8ig97MF7PXeMoR9TOVVzlh45Om9eKHNvJuStq8siZbybxS4vW17Kqr+poZSWGU1ZX5SrNa8lou7rbj7jypyWMxkfxHaVGi7/g5e/O/97/h8dNuHNbFbqr/AKwyY4vHTZBMFtKjvfBKo1TxCWU1kqmXS9r65LXK2tnzMdgqmy5cNSNrO3Evdfn8su9Fi76+iOG1W6+C4aNX4qduGhVzu3kuxLwVnZaakDrbQxGwJez7RoScbNR41n2Xa9OrpNK60byfK50+j11bR7Z/j7KLUaOa99uzDhsa6Wj+8sn1WR2MHjVUV76a/wBNNFor6o408HQxd5YfExWjVOq+FruTz6P8z5lg6+FV7KSvk4SjNeKafj8rFjbJS8eEGMcwlUcTGX0y6c9fn+p8vGKysr3eWmtr2XLx7vkRjD4+1+NxVr6tJ6JZLm1b8uSOpsinV3hn6vC0nVdlx1JdmjBXfEpza74tJZ9L2yiZNqxvPDdTHMztDo4DDy3gxNOjG/al2mm24QjnKTataysld62V1ki48NRjhoxhGKjGMVGMUklFJWSSWSSSOVuzu1Ddynwp8dSSXrarVpVGlZZfDFcl+bbb7VrHNazUxmttXiF9psH0q9+ZAAQkoAAAAAAAAAAAAAAAAAAAAwY3Gw2dCVSpJRjFXbf5JLNt6JLN3sgPjae0IbKpTqzvwwV3ZNyfJJJattpLxK23g27ONSNatG9du2Fwy7SwqmsnJR9+tK3ldLJM3N6N5ZQlGcoN1OJez4Zdp0m7RU6sU+1Wd1ZL3b2Wd2+puTuU9nP2vFdrEyu0m+JUFJZ2ejqNay8lldvzl7w83S3F9lksVi1x4hvjjB5ww7d3ktJTu73ztlbS7miPErHp68DW2js2ntWm6VanGpCSzjNJrx7n36o2QOBA9oehnZ+NlxQVWjm21Sqdl35cNSMlFLlw21Nf/Qhg1l6/Ff8AfS/+RYgJEarNHaLS1ThpPMIRs70Q4DA5zhUrO9166d0la3DwwUYtZ3zTdyY4PBwwEFTpwjCEfdhFJRWd8kvFszA13y3yfmmZZ1pWv5YAAa2QAAAAAAAAAAAAAAAAAAABhxeMhgISqTlwxiryebsvBZvyA8xuMhs+nKpUkoxis2/GySWrbbSSWbbSRAd4t55SknwSdXP2fDW4nT5OU4x96tZPJX4E333w7wbzzxFSCdOTqzdsLhVnKndu1Sok/wDWu3hBXX8zJHuhuh/BF66s1PETXanrGlF/3dPuWjdle2iSSXnL1rbnbmvAS9rxXaxM02k81h1LVLrPOzl5Lm3MbBA9eAAAAAAAAAAAAAAAAAAAAAAAAAAAAAAAAPJS4cysN5N/ZY6oqeHhOcpS4aFKNm6knkqs+nOUVfJLidnbhsbaeFeOpTpKbhxwlHjWcoqSs2u+zZztgbm4XdztUaKU3HhlVk3OrJZXvJ6X4VkrLLQDR3O3PWxF66s1PE1E+Oeqpp/BD5JN87LkkiUWPQAAAAAAAAAAAAAAAAAAAAAAAAAAAAAAAAAAAAAAAAAAAAAAAAAAAAAAAAAAAAAAAAAAAAAAAAAAAAAAAAAAAAAAAAAAAAAAAAAAAAAAAAAAAAAAAAAAAAAAAAAAAAAAAAAAAAAAAAAAAAAAAAAAAAAAf//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Expanding </a:t>
            </a:r>
            <a:r>
              <a:rPr lang="en-US" dirty="0" err="1" smtClean="0"/>
              <a:t>opcode</a:t>
            </a:r>
            <a:endParaRPr lang="en-US" dirty="0" smtClean="0"/>
          </a:p>
          <a:p>
            <a:endParaRPr lang="en-US" dirty="0"/>
          </a:p>
        </p:txBody>
      </p:sp>
      <p:sp>
        <p:nvSpPr>
          <p:cNvPr id="3" name="Text Box 5"/>
          <p:cNvSpPr txBox="1">
            <a:spLocks noChangeArrowheads="1"/>
          </p:cNvSpPr>
          <p:nvPr/>
        </p:nvSpPr>
        <p:spPr bwMode="auto">
          <a:xfrm>
            <a:off x="2819400" y="2971800"/>
            <a:ext cx="4953000" cy="22313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flatTx/>
          </a:bodyPr>
          <a:lstStyle/>
          <a:p>
            <a:pPr>
              <a:spcBef>
                <a:spcPct val="50000"/>
              </a:spcBef>
            </a:pPr>
            <a:r>
              <a:rPr lang="en-US" sz="1600" b="1">
                <a:solidFill>
                  <a:srgbClr val="000000"/>
                </a:solidFill>
              </a:rPr>
              <a:t>    1111        </a:t>
            </a:r>
            <a:r>
              <a:rPr lang="en-US" sz="1600" b="1">
                <a:solidFill>
                  <a:schemeClr val="tx2"/>
                </a:solidFill>
              </a:rPr>
              <a:t>|       0000</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r>
              <a:rPr lang="en-US" sz="1600" b="1">
                <a:solidFill>
                  <a:srgbClr val="000000"/>
                </a:solidFill>
              </a:rPr>
              <a:t>    1111        </a:t>
            </a:r>
            <a:r>
              <a:rPr lang="en-US" sz="1600" b="1">
                <a:solidFill>
                  <a:schemeClr val="tx2"/>
                </a:solidFill>
              </a:rPr>
              <a:t>|       0001</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r>
              <a:rPr lang="en-US" sz="1600" b="1">
                <a:solidFill>
                  <a:srgbClr val="165C20"/>
                </a:solidFill>
              </a:rPr>
              <a:t>  </a:t>
            </a:r>
            <a:r>
              <a:rPr lang="en-US" sz="1600" b="1">
                <a:solidFill>
                  <a:srgbClr val="000000"/>
                </a:solidFill>
              </a:rPr>
              <a:t> 1111         </a:t>
            </a:r>
            <a:r>
              <a:rPr lang="en-US" sz="1600" b="1">
                <a:solidFill>
                  <a:schemeClr val="tx2"/>
                </a:solidFill>
              </a:rPr>
              <a:t>|       0010</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r>
              <a:rPr lang="en-US" sz="1600">
                <a:solidFill>
                  <a:srgbClr val="165C20"/>
                </a:solidFill>
              </a:rPr>
              <a:t>	….</a:t>
            </a:r>
          </a:p>
          <a:p>
            <a:pPr>
              <a:spcBef>
                <a:spcPct val="50000"/>
              </a:spcBef>
            </a:pPr>
            <a:r>
              <a:rPr lang="en-US" sz="1600" b="1">
                <a:solidFill>
                  <a:srgbClr val="165C20"/>
                </a:solidFill>
              </a:rPr>
              <a:t>  </a:t>
            </a:r>
            <a:r>
              <a:rPr lang="en-US" sz="1600" b="1">
                <a:solidFill>
                  <a:srgbClr val="000000"/>
                </a:solidFill>
              </a:rPr>
              <a:t>  1111        </a:t>
            </a:r>
            <a:r>
              <a:rPr lang="en-US" sz="1600" b="1">
                <a:solidFill>
                  <a:schemeClr val="tx2"/>
                </a:solidFill>
              </a:rPr>
              <a:t>|       1101</a:t>
            </a:r>
            <a:r>
              <a:rPr lang="en-US" sz="1600" b="1">
                <a:solidFill>
                  <a:srgbClr val="000000"/>
                </a:solidFill>
              </a:rPr>
              <a:t>        |       </a:t>
            </a:r>
            <a:r>
              <a:rPr lang="en-US" sz="1600" b="1">
                <a:solidFill>
                  <a:srgbClr val="9A0A33"/>
                </a:solidFill>
              </a:rPr>
              <a:t>   yyyy    </a:t>
            </a:r>
            <a:r>
              <a:rPr lang="en-US" sz="1600" b="1">
                <a:solidFill>
                  <a:srgbClr val="000000"/>
                </a:solidFill>
              </a:rPr>
              <a:t>     |       </a:t>
            </a:r>
            <a:r>
              <a:rPr lang="en-US" sz="1600" b="1">
                <a:solidFill>
                  <a:srgbClr val="165C20"/>
                </a:solidFill>
              </a:rPr>
              <a:t>zzzz </a:t>
            </a:r>
          </a:p>
          <a:p>
            <a:pPr>
              <a:spcBef>
                <a:spcPct val="50000"/>
              </a:spcBef>
            </a:pPr>
            <a:endParaRPr lang="en-US" sz="1600" b="1">
              <a:solidFill>
                <a:srgbClr val="000000"/>
              </a:solidFill>
            </a:endParaRPr>
          </a:p>
        </p:txBody>
      </p:sp>
      <p:sp>
        <p:nvSpPr>
          <p:cNvPr id="4" name="Text Box 6"/>
          <p:cNvSpPr txBox="1">
            <a:spLocks noChangeArrowheads="1"/>
          </p:cNvSpPr>
          <p:nvPr/>
        </p:nvSpPr>
        <p:spPr bwMode="auto">
          <a:xfrm>
            <a:off x="2057400" y="2133600"/>
            <a:ext cx="6332145" cy="369332"/>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n-US" b="1" dirty="0">
                <a:solidFill>
                  <a:srgbClr val="000000"/>
                </a:solidFill>
              </a:rPr>
              <a:t>A Possible configuration is 14 2-address instructions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Expanding </a:t>
            </a:r>
            <a:r>
              <a:rPr lang="en-US" dirty="0" err="1" smtClean="0"/>
              <a:t>opcode</a:t>
            </a:r>
            <a:endParaRPr lang="en-US" dirty="0" smtClean="0"/>
          </a:p>
          <a:p>
            <a:endParaRPr lang="en-US" dirty="0"/>
          </a:p>
        </p:txBody>
      </p:sp>
      <p:sp>
        <p:nvSpPr>
          <p:cNvPr id="3" name="Text Box 5"/>
          <p:cNvSpPr txBox="1">
            <a:spLocks noChangeArrowheads="1"/>
          </p:cNvSpPr>
          <p:nvPr/>
        </p:nvSpPr>
        <p:spPr bwMode="auto">
          <a:xfrm>
            <a:off x="2362200" y="2590800"/>
            <a:ext cx="5562600" cy="32932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flatTx/>
          </a:bodyPr>
          <a:lstStyle/>
          <a:p>
            <a:pPr>
              <a:spcBef>
                <a:spcPct val="50000"/>
              </a:spcBef>
            </a:pPr>
            <a:r>
              <a:rPr lang="en-US" sz="1600" b="1" dirty="0">
                <a:solidFill>
                  <a:srgbClr val="000000"/>
                </a:solidFill>
              </a:rPr>
              <a:t>    1111        </a:t>
            </a:r>
            <a:r>
              <a:rPr lang="en-US" sz="1600" b="1" dirty="0">
                <a:solidFill>
                  <a:schemeClr val="tx2"/>
                </a:solidFill>
              </a:rPr>
              <a:t>|       1110</a:t>
            </a:r>
            <a:r>
              <a:rPr lang="en-US" sz="1600" b="1" dirty="0">
                <a:solidFill>
                  <a:srgbClr val="000000"/>
                </a:solidFill>
              </a:rPr>
              <a:t>        |       </a:t>
            </a:r>
            <a:r>
              <a:rPr lang="en-US" sz="1600" b="1" dirty="0">
                <a:solidFill>
                  <a:srgbClr val="9A0A33"/>
                </a:solidFill>
              </a:rPr>
              <a:t>   0000    </a:t>
            </a:r>
            <a:r>
              <a:rPr lang="en-US" sz="1600" b="1" dirty="0">
                <a:solidFill>
                  <a:srgbClr val="000000"/>
                </a:solidFill>
              </a:rPr>
              <a:t>     |       </a:t>
            </a:r>
            <a:r>
              <a:rPr lang="en-US" sz="1600" b="1" dirty="0">
                <a:solidFill>
                  <a:srgbClr val="165C20"/>
                </a:solidFill>
              </a:rPr>
              <a:t>zzzz </a:t>
            </a:r>
          </a:p>
          <a:p>
            <a:pPr>
              <a:spcBef>
                <a:spcPct val="50000"/>
              </a:spcBef>
            </a:pPr>
            <a:r>
              <a:rPr lang="en-US" sz="1600" b="1" dirty="0">
                <a:solidFill>
                  <a:srgbClr val="000000"/>
                </a:solidFill>
              </a:rPr>
              <a:t>    1111        </a:t>
            </a:r>
            <a:r>
              <a:rPr lang="en-US" sz="1600" b="1" dirty="0">
                <a:solidFill>
                  <a:schemeClr val="tx2"/>
                </a:solidFill>
              </a:rPr>
              <a:t>|       1110</a:t>
            </a:r>
            <a:r>
              <a:rPr lang="en-US" sz="1600" b="1" dirty="0">
                <a:solidFill>
                  <a:srgbClr val="000000"/>
                </a:solidFill>
              </a:rPr>
              <a:t>        |       </a:t>
            </a:r>
            <a:r>
              <a:rPr lang="en-US" sz="1600" b="1" dirty="0">
                <a:solidFill>
                  <a:srgbClr val="9A0A33"/>
                </a:solidFill>
              </a:rPr>
              <a:t>   0001    </a:t>
            </a:r>
            <a:r>
              <a:rPr lang="en-US" sz="1600" b="1" dirty="0">
                <a:solidFill>
                  <a:srgbClr val="000000"/>
                </a:solidFill>
              </a:rPr>
              <a:t>     |       </a:t>
            </a:r>
            <a:r>
              <a:rPr lang="en-US" sz="1600" b="1" dirty="0">
                <a:solidFill>
                  <a:srgbClr val="165C20"/>
                </a:solidFill>
              </a:rPr>
              <a:t>zzzz </a:t>
            </a:r>
          </a:p>
          <a:p>
            <a:pPr>
              <a:spcBef>
                <a:spcPct val="50000"/>
              </a:spcBef>
            </a:pPr>
            <a:r>
              <a:rPr lang="en-US" sz="1600" dirty="0">
                <a:solidFill>
                  <a:srgbClr val="165C20"/>
                </a:solidFill>
              </a:rPr>
              <a:t>	….</a:t>
            </a:r>
          </a:p>
          <a:p>
            <a:pPr>
              <a:spcBef>
                <a:spcPct val="50000"/>
              </a:spcBef>
            </a:pPr>
            <a:r>
              <a:rPr lang="en-US" sz="1600" b="1" dirty="0">
                <a:solidFill>
                  <a:srgbClr val="165C20"/>
                </a:solidFill>
              </a:rPr>
              <a:t>  </a:t>
            </a:r>
            <a:r>
              <a:rPr lang="en-US" sz="1600" b="1" dirty="0">
                <a:solidFill>
                  <a:srgbClr val="000000"/>
                </a:solidFill>
              </a:rPr>
              <a:t> 1111         </a:t>
            </a:r>
            <a:r>
              <a:rPr lang="en-US" sz="1600" b="1" dirty="0">
                <a:solidFill>
                  <a:schemeClr val="tx2"/>
                </a:solidFill>
              </a:rPr>
              <a:t>|       1110</a:t>
            </a:r>
            <a:r>
              <a:rPr lang="en-US" sz="1600" b="1" dirty="0">
                <a:solidFill>
                  <a:srgbClr val="000000"/>
                </a:solidFill>
              </a:rPr>
              <a:t>        |       </a:t>
            </a:r>
            <a:r>
              <a:rPr lang="en-US" sz="1600" b="1" dirty="0">
                <a:solidFill>
                  <a:srgbClr val="9A0A33"/>
                </a:solidFill>
              </a:rPr>
              <a:t>   1110    </a:t>
            </a:r>
            <a:r>
              <a:rPr lang="en-US" sz="1600" b="1" dirty="0">
                <a:solidFill>
                  <a:srgbClr val="000000"/>
                </a:solidFill>
              </a:rPr>
              <a:t>     |       </a:t>
            </a:r>
            <a:r>
              <a:rPr lang="en-US" sz="1600" b="1" dirty="0">
                <a:solidFill>
                  <a:srgbClr val="165C20"/>
                </a:solidFill>
              </a:rPr>
              <a:t>zzzz </a:t>
            </a:r>
          </a:p>
          <a:p>
            <a:pPr>
              <a:spcBef>
                <a:spcPct val="50000"/>
              </a:spcBef>
            </a:pPr>
            <a:r>
              <a:rPr lang="en-US" sz="1600" b="1" dirty="0">
                <a:solidFill>
                  <a:srgbClr val="000000"/>
                </a:solidFill>
              </a:rPr>
              <a:t>   1111         </a:t>
            </a:r>
            <a:r>
              <a:rPr lang="en-US" sz="1600" b="1" dirty="0">
                <a:solidFill>
                  <a:schemeClr val="tx2"/>
                </a:solidFill>
              </a:rPr>
              <a:t>|       1110</a:t>
            </a:r>
            <a:r>
              <a:rPr lang="en-US" sz="1600" b="1" dirty="0">
                <a:solidFill>
                  <a:srgbClr val="000000"/>
                </a:solidFill>
              </a:rPr>
              <a:t>        |       </a:t>
            </a:r>
            <a:r>
              <a:rPr lang="en-US" sz="1600" b="1" dirty="0">
                <a:solidFill>
                  <a:srgbClr val="9A0A33"/>
                </a:solidFill>
              </a:rPr>
              <a:t>   1111    </a:t>
            </a:r>
            <a:r>
              <a:rPr lang="en-US" sz="1600" b="1" dirty="0">
                <a:solidFill>
                  <a:srgbClr val="000000"/>
                </a:solidFill>
              </a:rPr>
              <a:t>     |       </a:t>
            </a:r>
            <a:r>
              <a:rPr lang="en-US" sz="1600" b="1" dirty="0">
                <a:solidFill>
                  <a:srgbClr val="165C20"/>
                </a:solidFill>
              </a:rPr>
              <a:t>zzzz </a:t>
            </a:r>
          </a:p>
          <a:p>
            <a:pPr>
              <a:spcBef>
                <a:spcPct val="50000"/>
              </a:spcBef>
            </a:pPr>
            <a:r>
              <a:rPr lang="en-US" sz="1600" dirty="0">
                <a:solidFill>
                  <a:srgbClr val="165C20"/>
                </a:solidFill>
              </a:rPr>
              <a:t>  </a:t>
            </a: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0000    </a:t>
            </a:r>
            <a:r>
              <a:rPr lang="en-US" sz="1600" b="1" dirty="0">
                <a:solidFill>
                  <a:srgbClr val="000000"/>
                </a:solidFill>
              </a:rPr>
              <a:t>     |       </a:t>
            </a:r>
            <a:r>
              <a:rPr lang="en-US" sz="1600" b="1" dirty="0">
                <a:solidFill>
                  <a:srgbClr val="165C20"/>
                </a:solidFill>
              </a:rPr>
              <a:t>zzzz </a:t>
            </a:r>
          </a:p>
          <a:p>
            <a:pPr>
              <a:spcBef>
                <a:spcPct val="50000"/>
              </a:spcBef>
            </a:pPr>
            <a:r>
              <a:rPr lang="en-US" sz="1600" dirty="0">
                <a:solidFill>
                  <a:srgbClr val="165C20"/>
                </a:solidFill>
              </a:rPr>
              <a:t>  </a:t>
            </a: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0001    </a:t>
            </a:r>
            <a:r>
              <a:rPr lang="en-US" sz="1600" b="1" dirty="0">
                <a:solidFill>
                  <a:srgbClr val="000000"/>
                </a:solidFill>
              </a:rPr>
              <a:t>     |       </a:t>
            </a:r>
            <a:r>
              <a:rPr lang="en-US" sz="1600" b="1" dirty="0">
                <a:solidFill>
                  <a:srgbClr val="165C20"/>
                </a:solidFill>
              </a:rPr>
              <a:t>zzzz </a:t>
            </a:r>
            <a:r>
              <a:rPr lang="en-US" sz="1600" dirty="0">
                <a:solidFill>
                  <a:srgbClr val="165C20"/>
                </a:solidFill>
              </a:rPr>
              <a:t>	….</a:t>
            </a:r>
          </a:p>
          <a:p>
            <a:pPr>
              <a:spcBef>
                <a:spcPct val="50000"/>
              </a:spcBef>
            </a:pPr>
            <a:r>
              <a:rPr lang="en-US" sz="1600" b="1" dirty="0">
                <a:solidFill>
                  <a:srgbClr val="165C20"/>
                </a:solidFill>
              </a:rPr>
              <a:t>  </a:t>
            </a: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1101    </a:t>
            </a:r>
            <a:r>
              <a:rPr lang="en-US" sz="1600" b="1" dirty="0">
                <a:solidFill>
                  <a:srgbClr val="000000"/>
                </a:solidFill>
              </a:rPr>
              <a:t>     |       </a:t>
            </a:r>
            <a:r>
              <a:rPr lang="en-US" sz="1600" b="1" dirty="0">
                <a:solidFill>
                  <a:srgbClr val="165C20"/>
                </a:solidFill>
              </a:rPr>
              <a:t>zzzz </a:t>
            </a:r>
          </a:p>
          <a:p>
            <a:pPr>
              <a:spcBef>
                <a:spcPct val="50000"/>
              </a:spcBef>
            </a:pP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1110    </a:t>
            </a:r>
            <a:r>
              <a:rPr lang="en-US" sz="1600" b="1" dirty="0">
                <a:solidFill>
                  <a:srgbClr val="000000"/>
                </a:solidFill>
              </a:rPr>
              <a:t>     |       </a:t>
            </a:r>
            <a:r>
              <a:rPr lang="en-US" sz="1600" b="1" dirty="0">
                <a:solidFill>
                  <a:srgbClr val="165C20"/>
                </a:solidFill>
              </a:rPr>
              <a:t>zzzz </a:t>
            </a:r>
            <a:endParaRPr lang="en-US" sz="1600" b="1" dirty="0">
              <a:solidFill>
                <a:srgbClr val="000000"/>
              </a:solidFill>
            </a:endParaRPr>
          </a:p>
        </p:txBody>
      </p:sp>
      <p:sp>
        <p:nvSpPr>
          <p:cNvPr id="4" name="Text Box 6"/>
          <p:cNvSpPr txBox="1">
            <a:spLocks noChangeArrowheads="1"/>
          </p:cNvSpPr>
          <p:nvPr/>
        </p:nvSpPr>
        <p:spPr bwMode="auto">
          <a:xfrm>
            <a:off x="2209800" y="2209800"/>
            <a:ext cx="6003202" cy="307777"/>
          </a:xfrm>
          <a:prstGeom prst="rect">
            <a:avLst/>
          </a:prstGeom>
          <a:noFill/>
          <a:ln w="9525">
            <a:noFill/>
            <a:miter lim="800000"/>
            <a:headEnd/>
            <a:tailEnd/>
          </a:ln>
        </p:spPr>
        <p:txBody>
          <a:bodyPr wrap="square">
            <a:spAutoFit/>
          </a:bodyPr>
          <a:lstStyle/>
          <a:p>
            <a:pPr algn="ctr">
              <a:spcBef>
                <a:spcPct val="50000"/>
              </a:spcBef>
            </a:pPr>
            <a:r>
              <a:rPr lang="en-US" sz="1400" b="1">
                <a:solidFill>
                  <a:srgbClr val="000000"/>
                </a:solidFill>
              </a:rPr>
              <a:t>A Possible configuration is 31 1-address instructions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Expanding </a:t>
            </a:r>
            <a:r>
              <a:rPr lang="en-US" dirty="0" err="1" smtClean="0"/>
              <a:t>opcode</a:t>
            </a:r>
            <a:endParaRPr lang="en-US" dirty="0" smtClean="0"/>
          </a:p>
          <a:p>
            <a:endParaRPr lang="en-US" dirty="0"/>
          </a:p>
        </p:txBody>
      </p:sp>
      <p:sp>
        <p:nvSpPr>
          <p:cNvPr id="4" name="Text Box 6"/>
          <p:cNvSpPr txBox="1">
            <a:spLocks noChangeArrowheads="1"/>
          </p:cNvSpPr>
          <p:nvPr/>
        </p:nvSpPr>
        <p:spPr bwMode="auto">
          <a:xfrm>
            <a:off x="2209800" y="2209800"/>
            <a:ext cx="6003202"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000000"/>
                </a:solidFill>
              </a:rPr>
              <a:t>A Possible configuration is </a:t>
            </a:r>
            <a:r>
              <a:rPr lang="en-US" sz="1400" b="1" dirty="0"/>
              <a:t>31 </a:t>
            </a:r>
            <a:r>
              <a:rPr lang="en-US" sz="1400" b="1" dirty="0" smtClean="0"/>
              <a:t>0-address </a:t>
            </a:r>
            <a:r>
              <a:rPr lang="en-US" sz="1400" b="1" dirty="0">
                <a:solidFill>
                  <a:srgbClr val="000000"/>
                </a:solidFill>
              </a:rPr>
              <a:t>instructions</a:t>
            </a:r>
          </a:p>
        </p:txBody>
      </p:sp>
      <p:sp>
        <p:nvSpPr>
          <p:cNvPr id="7" name="Text Box 5"/>
          <p:cNvSpPr txBox="1">
            <a:spLocks noChangeArrowheads="1"/>
          </p:cNvSpPr>
          <p:nvPr/>
        </p:nvSpPr>
        <p:spPr bwMode="auto">
          <a:xfrm>
            <a:off x="2667000" y="3352800"/>
            <a:ext cx="5257800" cy="158504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flatTx/>
          </a:bodyPr>
          <a:lstStyle/>
          <a:p>
            <a:pPr>
              <a:spcBef>
                <a:spcPct val="50000"/>
              </a:spcBef>
            </a:pP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1111    </a:t>
            </a:r>
            <a:r>
              <a:rPr lang="en-US" sz="1600" b="1" dirty="0">
                <a:solidFill>
                  <a:srgbClr val="000000"/>
                </a:solidFill>
              </a:rPr>
              <a:t>     |       </a:t>
            </a:r>
            <a:r>
              <a:rPr lang="en-US" sz="1600" b="1" dirty="0">
                <a:solidFill>
                  <a:srgbClr val="165C20"/>
                </a:solidFill>
              </a:rPr>
              <a:t>0000 </a:t>
            </a:r>
          </a:p>
          <a:p>
            <a:pPr>
              <a:spcBef>
                <a:spcPct val="50000"/>
              </a:spcBef>
            </a:pP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1111    </a:t>
            </a:r>
            <a:r>
              <a:rPr lang="en-US" sz="1600" b="1" dirty="0">
                <a:solidFill>
                  <a:srgbClr val="000000"/>
                </a:solidFill>
              </a:rPr>
              <a:t>     |       </a:t>
            </a:r>
            <a:r>
              <a:rPr lang="en-US" sz="1600" b="1" dirty="0">
                <a:solidFill>
                  <a:srgbClr val="165C20"/>
                </a:solidFill>
              </a:rPr>
              <a:t>0001</a:t>
            </a:r>
          </a:p>
          <a:p>
            <a:pPr>
              <a:spcBef>
                <a:spcPct val="50000"/>
              </a:spcBef>
            </a:pPr>
            <a:r>
              <a:rPr lang="en-US" sz="2000" dirty="0">
                <a:solidFill>
                  <a:srgbClr val="165C20"/>
                </a:solidFill>
              </a:rPr>
              <a:t>    ….</a:t>
            </a:r>
          </a:p>
          <a:p>
            <a:pPr>
              <a:spcBef>
                <a:spcPct val="50000"/>
              </a:spcBef>
            </a:pPr>
            <a:r>
              <a:rPr lang="en-US" sz="1600" b="1" dirty="0">
                <a:solidFill>
                  <a:srgbClr val="000000"/>
                </a:solidFill>
              </a:rPr>
              <a:t>     1111         </a:t>
            </a:r>
            <a:r>
              <a:rPr lang="en-US" sz="1600" b="1" dirty="0">
                <a:solidFill>
                  <a:schemeClr val="tx2"/>
                </a:solidFill>
              </a:rPr>
              <a:t>|       1111</a:t>
            </a:r>
            <a:r>
              <a:rPr lang="en-US" sz="1600" b="1" dirty="0">
                <a:solidFill>
                  <a:srgbClr val="000000"/>
                </a:solidFill>
              </a:rPr>
              <a:t>        |       </a:t>
            </a:r>
            <a:r>
              <a:rPr lang="en-US" sz="1600" b="1" dirty="0">
                <a:solidFill>
                  <a:srgbClr val="9A0A33"/>
                </a:solidFill>
              </a:rPr>
              <a:t>   1111    </a:t>
            </a:r>
            <a:r>
              <a:rPr lang="en-US" sz="1600" b="1" dirty="0">
                <a:solidFill>
                  <a:srgbClr val="000000"/>
                </a:solidFill>
              </a:rPr>
              <a:t>     |       </a:t>
            </a:r>
            <a:r>
              <a:rPr lang="en-US" sz="1600" b="1" dirty="0">
                <a:solidFill>
                  <a:srgbClr val="165C20"/>
                </a:solidFill>
              </a:rPr>
              <a:t>1111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Addressing techniques</a:t>
            </a:r>
            <a:endParaRPr lang="en-US" dirty="0"/>
          </a:p>
        </p:txBody>
      </p:sp>
      <p:sp>
        <p:nvSpPr>
          <p:cNvPr id="3" name="Rectangle 3"/>
          <p:cNvSpPr txBox="1">
            <a:spLocks noChangeArrowheads="1"/>
          </p:cNvSpPr>
          <p:nvPr/>
        </p:nvSpPr>
        <p:spPr>
          <a:xfrm>
            <a:off x="2133600" y="1905000"/>
            <a:ext cx="6096000" cy="431165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Immediate Addressing:</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instruction itself contains the operand </a:t>
            </a:r>
            <a:r>
              <a:rPr kumimoji="0" lang="en-US" b="1" i="0" u="none" strike="noStrike" kern="1200" cap="none" spc="0" normalizeH="0" baseline="0" noProof="0" dirty="0" smtClean="0">
                <a:ln>
                  <a:noFill/>
                </a:ln>
                <a:solidFill>
                  <a:schemeClr val="tx1"/>
                </a:solidFill>
                <a:effectLst/>
                <a:uLnTx/>
                <a:uFillTx/>
                <a:latin typeface="+mn-lt"/>
                <a:ea typeface="+mn-ea"/>
                <a:cs typeface="+mn-cs"/>
              </a:rPr>
              <a:t>(data)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rather than the address of the operand.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This operand is automatically fetched from memory with the instruction.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No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extra memory reference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is required for the same.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But it </a:t>
            </a:r>
            <a:r>
              <a:rPr kumimoji="0" lang="en-US" b="1" i="0" u="none" strike="noStrike" kern="1200" cap="none" spc="0" normalizeH="0" baseline="0" noProof="0" dirty="0" smtClean="0">
                <a:ln>
                  <a:noFill/>
                </a:ln>
                <a:solidFill>
                  <a:srgbClr val="C00000"/>
                </a:solidFill>
                <a:effectLst/>
                <a:uLnTx/>
                <a:uFillTx/>
                <a:latin typeface="+mn-lt"/>
                <a:ea typeface="+mn-ea"/>
                <a:cs typeface="+mn-cs"/>
              </a:rPr>
              <a:t>restricts an operand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to be accommodated in the address length only.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Direct Addressing: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instruction itself </a:t>
            </a:r>
            <a:r>
              <a:rPr kumimoji="0" lang="en-US" sz="1600" b="1" i="0" u="none" strike="noStrike" kern="1200" cap="none" spc="0" normalizeH="0" baseline="0" noProof="0" dirty="0" smtClean="0">
                <a:ln>
                  <a:noFill/>
                </a:ln>
                <a:solidFill>
                  <a:srgbClr val="C00000"/>
                </a:solidFill>
                <a:effectLst/>
                <a:uLnTx/>
                <a:uFillTx/>
                <a:latin typeface="+mn-lt"/>
                <a:ea typeface="+mn-ea"/>
                <a:cs typeface="+mn-cs"/>
              </a:rPr>
              <a:t>does not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contains the operand itself but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address of the ,memory word/cell where it </a:t>
            </a:r>
            <a:r>
              <a:rPr kumimoji="0" lang="en-US" b="1" i="0" u="none" strike="noStrike" kern="1200" cap="none" spc="0" normalizeH="0" baseline="0" noProof="0" dirty="0" smtClean="0">
                <a:ln>
                  <a:noFill/>
                </a:ln>
                <a:solidFill>
                  <a:schemeClr val="tx1"/>
                </a:solidFill>
                <a:effectLst/>
                <a:uLnTx/>
                <a:uFillTx/>
                <a:latin typeface="+mn-lt"/>
                <a:ea typeface="+mn-ea"/>
                <a:cs typeface="+mn-cs"/>
              </a:rPr>
              <a:t>i</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This operand is </a:t>
            </a:r>
            <a:r>
              <a:rPr kumimoji="0" lang="en-US" b="1" i="0" u="none" strike="noStrike" kern="1200" cap="none" spc="0" normalizeH="0" baseline="0" noProof="0" dirty="0" smtClean="0">
                <a:ln>
                  <a:noFill/>
                </a:ln>
                <a:solidFill>
                  <a:srgbClr val="C00000"/>
                </a:solidFill>
                <a:effectLst/>
                <a:uLnTx/>
                <a:uFillTx/>
                <a:latin typeface="+mn-lt"/>
                <a:ea typeface="+mn-ea"/>
                <a:cs typeface="+mn-cs"/>
              </a:rPr>
              <a:t>not automatically fetched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from memory with the instruction.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Addressing techniques</a:t>
            </a:r>
            <a:endParaRPr lang="en-US" dirty="0"/>
          </a:p>
        </p:txBody>
      </p:sp>
      <p:sp>
        <p:nvSpPr>
          <p:cNvPr id="3" name="Rectangle 3"/>
          <p:cNvSpPr txBox="1">
            <a:spLocks noChangeArrowheads="1"/>
          </p:cNvSpPr>
          <p:nvPr/>
        </p:nvSpPr>
        <p:spPr>
          <a:xfrm>
            <a:off x="2133600" y="1905000"/>
            <a:ext cx="6096000" cy="4311650"/>
          </a:xfrm>
          <a:prstGeom prst="rect">
            <a:avLst/>
          </a:prstGeom>
        </p:spPr>
        <p:txBody>
          <a:bodyPr/>
          <a:lstStyle/>
          <a:p>
            <a:pPr marL="342900" indent="-342900">
              <a:lnSpc>
                <a:spcPct val="90000"/>
              </a:lnSpc>
              <a:buFont typeface="Arial" pitchFamily="34" charset="0"/>
              <a:buChar char="•"/>
              <a:tabLst>
                <a:tab pos="342900" algn="l"/>
              </a:tabLst>
            </a:pPr>
            <a:r>
              <a:rPr lang="en-US" sz="2400" b="1" dirty="0" smtClean="0"/>
              <a:t>Register Addressing:</a:t>
            </a:r>
          </a:p>
          <a:p>
            <a:pPr marL="914400" lvl="1" indent="-457200">
              <a:lnSpc>
                <a:spcPct val="90000"/>
              </a:lnSpc>
              <a:buFont typeface="Arial" pitchFamily="34" charset="0"/>
              <a:buChar char="•"/>
              <a:tabLst>
                <a:tab pos="914400" algn="l"/>
              </a:tabLst>
            </a:pPr>
            <a:r>
              <a:rPr lang="en-US" dirty="0" smtClean="0"/>
              <a:t>This is conceptually same as direct addressing except the </a:t>
            </a:r>
            <a:r>
              <a:rPr lang="en-US" sz="2000" b="1" dirty="0" smtClean="0"/>
              <a:t>address field contains the number of register where the operand is stored. </a:t>
            </a:r>
            <a:endParaRPr lang="en-US" b="1" dirty="0" smtClean="0"/>
          </a:p>
          <a:p>
            <a:pPr marL="914400" lvl="1" indent="-457200">
              <a:lnSpc>
                <a:spcPct val="90000"/>
              </a:lnSpc>
              <a:buFont typeface="Arial" pitchFamily="34" charset="0"/>
              <a:buChar char="•"/>
              <a:tabLst>
                <a:tab pos="914400" algn="l"/>
              </a:tabLst>
            </a:pPr>
            <a:r>
              <a:rPr lang="en-US" dirty="0" smtClean="0"/>
              <a:t>Registers are </a:t>
            </a:r>
            <a:r>
              <a:rPr lang="en-US" sz="2000" b="1" dirty="0" smtClean="0">
                <a:solidFill>
                  <a:srgbClr val="0000CC"/>
                </a:solidFill>
              </a:rPr>
              <a:t>faster than </a:t>
            </a:r>
            <a:r>
              <a:rPr lang="en-US" dirty="0" smtClean="0"/>
              <a:t>the memory and they are few so address </a:t>
            </a:r>
            <a:r>
              <a:rPr lang="en-US" sz="2000" b="1" dirty="0" smtClean="0">
                <a:solidFill>
                  <a:srgbClr val="0000CC"/>
                </a:solidFill>
              </a:rPr>
              <a:t>bits are also less</a:t>
            </a:r>
            <a:r>
              <a:rPr lang="en-US" dirty="0" smtClean="0"/>
              <a:t>.  </a:t>
            </a:r>
          </a:p>
          <a:p>
            <a:pPr marL="914400" lvl="1" indent="-457200">
              <a:lnSpc>
                <a:spcPct val="90000"/>
              </a:lnSpc>
              <a:tabLst>
                <a:tab pos="914400" algn="l"/>
              </a:tabLst>
            </a:pPr>
            <a:endParaRPr lang="en-US" dirty="0" smtClean="0"/>
          </a:p>
          <a:p>
            <a:pPr marL="342900" indent="-342900">
              <a:lnSpc>
                <a:spcPct val="90000"/>
              </a:lnSpc>
              <a:buFont typeface="Arial" pitchFamily="34" charset="0"/>
              <a:buChar char="•"/>
              <a:tabLst>
                <a:tab pos="342900" algn="l"/>
              </a:tabLst>
            </a:pPr>
            <a:r>
              <a:rPr lang="en-US" sz="2400" b="1" dirty="0" smtClean="0"/>
              <a:t>Indirect Addressing: </a:t>
            </a:r>
          </a:p>
          <a:p>
            <a:pPr lvl="1">
              <a:lnSpc>
                <a:spcPct val="90000"/>
              </a:lnSpc>
            </a:pPr>
            <a:r>
              <a:rPr lang="en-US" dirty="0" smtClean="0"/>
              <a:t>The address specified with the instruction contains again an address of a cell where the actual operand is available.  </a:t>
            </a:r>
          </a:p>
          <a:p>
            <a:pPr>
              <a:lnSpc>
                <a:spcPct val="90000"/>
              </a:lnSpc>
            </a:pPr>
            <a:endParaRPr lang="en-US" sz="1600" b="1" dirty="0" smtClean="0"/>
          </a:p>
          <a:p>
            <a:pPr>
              <a:lnSpc>
                <a:spcPct val="90000"/>
              </a:lnSpc>
            </a:pPr>
            <a:r>
              <a:rPr lang="en-US" sz="1600" b="1" dirty="0" smtClean="0"/>
              <a:t>Note: </a:t>
            </a:r>
          </a:p>
          <a:p>
            <a:pPr lvl="1">
              <a:lnSpc>
                <a:spcPct val="90000"/>
              </a:lnSpc>
            </a:pPr>
            <a:endParaRPr lang="en-US" sz="1000" i="1" dirty="0" smtClean="0"/>
          </a:p>
          <a:p>
            <a:pPr lvl="1">
              <a:lnSpc>
                <a:spcPct val="90000"/>
              </a:lnSpc>
            </a:pPr>
            <a:r>
              <a:rPr lang="en-US" sz="1600" i="1" dirty="0" smtClean="0"/>
              <a:t>Immediate memory addressing requires 0 memory references, as the operand was fetched with the instruction.  </a:t>
            </a:r>
          </a:p>
          <a:p>
            <a:pPr lvl="1">
              <a:lnSpc>
                <a:spcPct val="90000"/>
              </a:lnSpc>
            </a:pPr>
            <a:endParaRPr lang="en-US" sz="1600" i="1" dirty="0" smtClean="0"/>
          </a:p>
          <a:p>
            <a:pPr lvl="1">
              <a:lnSpc>
                <a:spcPct val="90000"/>
              </a:lnSpc>
            </a:pPr>
            <a:r>
              <a:rPr lang="en-US" sz="1600" i="1" dirty="0" smtClean="0"/>
              <a:t>Direct requires one and indirect requires 2.</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PLAYERLOGOHEIGHT" val="167"/>
  <p:tag name="PLAYERLOGOWIDTH" val="387"/>
  <p:tag name="LAUNCHINNEWWINDOW" val="0"/>
  <p:tag name="LASTPUBLISHED" val="C:\Documents and Settings\gdovis\Desktop\scuola_guida\player.html"/>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abriele\IMPOST~1\Temp\articulate\presenter\imgtemp\gad5A7Ic_file\slide0001_image001.pn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4736</TotalTime>
  <Words>1513</Words>
  <Application>Microsoft Office PowerPoint</Application>
  <PresentationFormat>On-screen Show (4:3)</PresentationFormat>
  <Paragraphs>244</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Tema di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ALGORITMI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gdovis</dc:creator>
  <cp:lastModifiedBy>admin</cp:lastModifiedBy>
  <cp:revision>877</cp:revision>
  <dcterms:created xsi:type="dcterms:W3CDTF">2010-04-23T10:21:36Z</dcterms:created>
  <dcterms:modified xsi:type="dcterms:W3CDTF">2021-02-05T08:32:39Z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elements</vt:lpwstr>
  </property>
  <property fmtid="{D5CDD505-2E9C-101B-9397-08002B2CF9AE}" pid="4" name="ArticulateGUID">
    <vt:lpwstr>1B03B9BF-A2A0-445D-9AEB-C3C19F9C083B</vt:lpwstr>
  </property>
  <property fmtid="{D5CDD505-2E9C-101B-9397-08002B2CF9AE}" pid="5" name="ArticulateProjectFull">
    <vt:lpwstr>K:\lavoro\algoritmi\documenti_utilità\e-learning\screenr_template.ppta</vt:lpwstr>
  </property>
  <property fmtid="{D5CDD505-2E9C-101B-9397-08002B2CF9AE}" pid="6" name="_MarkAsFinal">
    <vt:bool>true</vt:bool>
  </property>
</Properties>
</file>